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5" r:id="rId1"/>
    <p:sldMasterId id="2147483947" r:id="rId2"/>
    <p:sldMasterId id="2147483959" r:id="rId3"/>
  </p:sldMasterIdLst>
  <p:notesMasterIdLst>
    <p:notesMasterId r:id="rId13"/>
  </p:notesMasterIdLst>
  <p:handoutMasterIdLst>
    <p:handoutMasterId r:id="rId14"/>
  </p:handoutMasterIdLst>
  <p:sldIdLst>
    <p:sldId id="590" r:id="rId4"/>
    <p:sldId id="591" r:id="rId5"/>
    <p:sldId id="592" r:id="rId6"/>
    <p:sldId id="593" r:id="rId7"/>
    <p:sldId id="586" r:id="rId8"/>
    <p:sldId id="594" r:id="rId9"/>
    <p:sldId id="595" r:id="rId10"/>
    <p:sldId id="596" r:id="rId11"/>
    <p:sldId id="5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S IT" initials="PI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A"/>
    <a:srgbClr val="FFFFFF"/>
    <a:srgbClr val="0064A4"/>
    <a:srgbClr val="0065C0"/>
    <a:srgbClr val="3B1E20"/>
    <a:srgbClr val="3C3C3B"/>
    <a:srgbClr val="5F3F3C"/>
    <a:srgbClr val="48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0629" autoAdjust="0"/>
  </p:normalViewPr>
  <p:slideViewPr>
    <p:cSldViewPr>
      <p:cViewPr>
        <p:scale>
          <a:sx n="90" d="100"/>
          <a:sy n="90" d="100"/>
        </p:scale>
        <p:origin x="-22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4A9EE-C93E-4094-8234-4D7A60B5EA1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1331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1F0D59-4A1B-4418-A052-E9738F92E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E99AF8-1F2C-4942-A72A-4331A1048FFC}" type="datetime1">
              <a:rPr lang="en-US"/>
              <a:pPr>
                <a:defRPr/>
              </a:pPr>
              <a:t>11/28/2016</a:t>
            </a:fld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894EDD-5A46-4E5E-A250-ED7BACA7C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="1" dirty="0" smtClean="0"/>
              <a:t>New and Coming soon </a:t>
            </a:r>
            <a:r>
              <a:rPr lang="en-US" dirty="0" smtClean="0"/>
              <a:t>to</a:t>
            </a:r>
            <a:r>
              <a:rPr lang="en-US" baseline="0" dirty="0" smtClean="0"/>
              <a:t> the Wikibooks – all of the </a:t>
            </a:r>
            <a:r>
              <a:rPr lang="en-US" b="1" baseline="0" dirty="0" smtClean="0"/>
              <a:t>UBC LSLAP Manuals </a:t>
            </a:r>
            <a:r>
              <a:rPr lang="en-US" baseline="0" dirty="0" smtClean="0"/>
              <a:t>are being ported over to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 – having only been previously available in PDF format, they will be more easily readable and searchable on the </a:t>
            </a:r>
            <a:r>
              <a:rPr lang="en-US" baseline="0" dirty="0" err="1" smtClean="0"/>
              <a:t>wikibooks</a:t>
            </a:r>
            <a:r>
              <a:rPr lang="en-US" baseline="0" dirty="0" smtClean="0"/>
              <a:t>. Includes 22 chapters on all different areas of law, including family law, victims, worker’s compensation, creditors and debtors, mental health law, and more.</a:t>
            </a:r>
            <a:br>
              <a:rPr lang="en-US" baseline="0" dirty="0" smtClean="0"/>
            </a:br>
            <a:r>
              <a:rPr lang="en-US" baseline="0" dirty="0" smtClean="0"/>
              <a:t>-Also coming soon are some </a:t>
            </a:r>
            <a:r>
              <a:rPr lang="en-US" b="1" baseline="0" dirty="0" smtClean="0"/>
              <a:t>Societies Act Transition FAQs</a:t>
            </a:r>
            <a:r>
              <a:rPr lang="en-US" baseline="0" dirty="0" smtClean="0"/>
              <a:t>. Starting November 28 of this year, over 27,000 non-profit societies in BC must transition to the new Societies Act in the next two years. The Law for Non Profits organization has prepared a set of handy FAQs to help no profits understand the requirements.</a:t>
            </a:r>
            <a:br>
              <a:rPr lang="en-US" baseline="0" dirty="0" smtClean="0"/>
            </a:br>
            <a:r>
              <a:rPr lang="en-US" baseline="0" dirty="0" smtClean="0"/>
              <a:t>-How to hear about when these new titles launch? Subscribe to the Clicklaw blog!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E4B33-9C55-456B-8FF5-1C1E951C828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99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7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3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1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7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60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52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9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7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5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38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701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32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2355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7529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7344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39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31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43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2EA4AB7-40B8-4CA1-8831-2A9E573F7DF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11/28/2016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7DC21B-54FB-431D-BD69-CB0BC12886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4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D40F9A-C8E4-461D-86FA-F7BFDE3CD052}" type="datetimeFigureOut">
              <a:rPr lang="en-US" smtClean="0">
                <a:solidFill>
                  <a:srgbClr val="464653"/>
                </a:solidFill>
              </a:rPr>
              <a:pPr/>
              <a:t>11/28/2016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5FBAD-3665-4DE3-BB3B-2F7BC1074888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internal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22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licklaw.bc.c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www.clicklaw.bc.ca/" TargetMode="Externa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law.bc.c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licklaw.bc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mailto:editor@clicklaw.bc.c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337" y="4953000"/>
            <a:ext cx="3200400" cy="1266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05450" y="2829682"/>
            <a:ext cx="9403950" cy="13139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377" y="3071176"/>
            <a:ext cx="3472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An Overview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25" y="981269"/>
            <a:ext cx="532842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077200" cy="4388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Operated by Courthouse Libraries BC in partnership with organizations such as: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>
              <a:spcAft>
                <a:spcPts val="50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Content can only be updated by pre-approved lawyers and PLEI organizations that volunteer as editors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Users can view online or download and print a page, a whole title, or a custom selection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Over 20 titles and counting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with approximately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500,000 users annually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British Columbia focused legal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content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2" descr="File:Peopleslawschoo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9" y="2673707"/>
            <a:ext cx="772485" cy="9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BA.BC.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96042"/>
            <a:ext cx="1754416" cy="5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13" y="2819687"/>
            <a:ext cx="1704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15" y="2796042"/>
            <a:ext cx="2387705" cy="65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87977" y="990600"/>
            <a:ext cx="8229600" cy="914400"/>
          </a:xfrm>
          <a:prstGeom prst="rect">
            <a:avLst/>
          </a:prstGeom>
        </p:spPr>
        <p:txBody>
          <a:bodyPr vert="horz" anchor="b" anchorCtr="0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Collaboratively developed, plain language legal publications that are published online in a familiar Wiki format.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2" y="1676400"/>
            <a:ext cx="3244915" cy="40068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5123" y="1981199"/>
            <a:ext cx="42587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growing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community of participating PLEI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organizations and legal professionals contribute content and help keep it accurate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While Courthouse Libraries BC manages the platform and helps recruit volunteer contributors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7096" y="5334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How does it work?</a:t>
            </a:r>
            <a:endParaRPr lang="en-US" b="1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en-US" dirty="0">
              <a:solidFill>
                <a:srgbClr val="464653"/>
              </a:solidFill>
            </a:endParaRPr>
          </a:p>
        </p:txBody>
      </p:sp>
      <p:pic>
        <p:nvPicPr>
          <p:cNvPr id="13" name="Picture 2" descr="http://wiki.clicklaw.bc.ca/images/2/29/Jpboyd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91" y="1676400"/>
            <a:ext cx="3132045" cy="40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1981200"/>
            <a:ext cx="434340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1,000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+ pages of self-help material written by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 former Vancouver family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lawyer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30+ lawyers and judges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contribute updates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Approximately 25,000 monthly users in 2016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rint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version published and distributed to public libraries in BC (&amp; available via print-on-demand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Example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</a:t>
            </a:r>
            <a:r>
              <a:rPr lang="en-US" b="1" dirty="0" smtClean="0">
                <a:solidFill>
                  <a:srgbClr val="464653"/>
                </a:solidFill>
              </a:rPr>
              <a:t>: JP Boyd on Family Law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8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59508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+mj-lt"/>
              </a:rPr>
              <a:t>A large variety </a:t>
            </a:r>
            <a:r>
              <a:rPr lang="en-US" sz="2800" b="1" dirty="0">
                <a:latin typeface="+mj-lt"/>
              </a:rPr>
              <a:t>of </a:t>
            </a:r>
            <a:r>
              <a:rPr lang="en-US" sz="2800" b="1" dirty="0" smtClean="0">
                <a:latin typeface="+mj-lt"/>
              </a:rPr>
              <a:t>titles and legal topics</a:t>
            </a:r>
            <a:endParaRPr lang="en-US" sz="2800" b="1" dirty="0">
              <a:latin typeface="+mj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http://wiki.clicklaw.bc.ca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81379"/>
            <a:ext cx="3657600" cy="6561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1430509"/>
            <a:ext cx="3657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Two dozen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Clicklaw Wikibooks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titles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Clearly listed dates of last legal review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Over 2,500 pages of legal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Topics covering: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Family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Consumer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Criminal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Tenancy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Wills and estates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Elder abuse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Employment law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Law for immigrants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Special titles from People’s Law School for learning and teaching the law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4341670" y="3048000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90597"/>
            <a:ext cx="3598844" cy="44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727CA3"/>
              </a:buClr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1905000"/>
            <a:ext cx="4343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is a helpful, neutral source with plain language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Use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Clicklaw</a:t>
            </a:r>
            <a:r>
              <a:rPr lang="en-US" sz="18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i="1" dirty="0" err="1">
                <a:solidFill>
                  <a:prstClr val="black"/>
                </a:solidFill>
                <a:latin typeface="Calibri"/>
              </a:rPr>
              <a:t>Wikibooks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to “translate” rules and procedures into accessible plain language, while still maintaining accuracy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Bigger picture content may help set realistic expectations for your client’s situation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Easily print or email a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Wikibook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page or section for your client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Know where to send people for help!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533400"/>
            <a:ext cx="8378096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rgbClr val="464653"/>
                </a:solidFill>
              </a:rPr>
              <a:t>Reasons to use </a:t>
            </a:r>
            <a:r>
              <a:rPr lang="en-US" b="1" dirty="0" err="1" smtClean="0">
                <a:solidFill>
                  <a:srgbClr val="464653"/>
                </a:solidFill>
              </a:rPr>
              <a:t>Clicklaw</a:t>
            </a:r>
            <a:r>
              <a:rPr lang="en-US" b="1" dirty="0" smtClean="0">
                <a:solidFill>
                  <a:srgbClr val="464653"/>
                </a:solidFill>
              </a:rPr>
              <a:t> </a:t>
            </a:r>
            <a:r>
              <a:rPr lang="en-US" b="1" dirty="0" err="1" smtClean="0">
                <a:solidFill>
                  <a:srgbClr val="464653"/>
                </a:solidFill>
              </a:rPr>
              <a:t>Wikibooks</a:t>
            </a:r>
            <a:endParaRPr lang="en-US" b="1" dirty="0">
              <a:solidFill>
                <a:srgbClr val="464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2209800" y="6044312"/>
            <a:ext cx="4470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wiki.clicklaw.bc.ca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12" y="2514600"/>
            <a:ext cx="2333951" cy="1962424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5638800" y="3592822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8721" y="5971833"/>
            <a:ext cx="940395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2745782" y="6044312"/>
            <a:ext cx="3398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prstClr val="white"/>
                </a:solidFill>
                <a:latin typeface="Calibri"/>
              </a:rPr>
              <a:t>Coming soon!</a:t>
            </a:r>
            <a:endParaRPr lang="en-US" sz="4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707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44" y="1244600"/>
            <a:ext cx="2581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44612"/>
            <a:ext cx="2552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5450" y="2038814"/>
            <a:ext cx="9403950" cy="7805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83" y="2091019"/>
            <a:ext cx="838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Contact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Clicklaw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Calibri"/>
              </a:rPr>
              <a:t>Wikibooks</a:t>
            </a:r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 with questions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6066" y="3698497"/>
            <a:ext cx="3452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3"/>
              </a:rPr>
              <a:t>http://wiki.clicklaw.bc.ca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charset="-128"/>
                <a:hlinkClick r:id="rId4"/>
              </a:rPr>
              <a:t>editor@clicklaw.bc.ca</a:t>
            </a: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algn="ctr" eaLnBrk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/>
              <a:ea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25" y="843786"/>
            <a:ext cx="5715000" cy="76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5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685800"/>
            <a:ext cx="78381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+mj-lt"/>
              </a:rPr>
              <a:t>Saving and </a:t>
            </a:r>
            <a:r>
              <a:rPr lang="en-US" sz="2800" b="1" dirty="0" smtClean="0">
                <a:latin typeface="+mj-lt"/>
              </a:rPr>
              <a:t>sharing </a:t>
            </a:r>
            <a:r>
              <a:rPr lang="en-US" sz="2800" b="1" i="1" dirty="0" smtClean="0">
                <a:latin typeface="+mj-lt"/>
              </a:rPr>
              <a:t>Clicklaw </a:t>
            </a:r>
            <a:r>
              <a:rPr lang="en-US" sz="2800" b="1" i="1" dirty="0">
                <a:latin typeface="+mj-lt"/>
              </a:rPr>
              <a:t>Wikibooks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to read later</a:t>
            </a:r>
            <a:endParaRPr lang="en-US" sz="2800" b="1" dirty="0">
              <a:latin typeface="+mj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09800" y="6194534"/>
            <a:ext cx="68580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http://wiki.clicklaw.bc.ca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81379"/>
            <a:ext cx="3657600" cy="6561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2216" y="1430509"/>
            <a:ext cx="365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Maximum flexibility in how you read, share and save the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Mobile-friendly design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Most titles let you: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Save and download the entire title in: PDF or EPUB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Save individual pages quickly (perfect for clinic or reference desk settings)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Order print-on-demand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Share and even re-use the text in non-commercial ways — using a Creative Commons License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4731829" y="2550291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2333951" cy="19624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51" y="4685959"/>
            <a:ext cx="2185011" cy="571841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2700000">
            <a:off x="3744017" y="4597718"/>
            <a:ext cx="356292" cy="17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460</Words>
  <Application>Microsoft Office PowerPoint</Application>
  <PresentationFormat>On-screen Show (4:3)</PresentationFormat>
  <Paragraphs>69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Origin</vt:lpstr>
      <vt:lpstr>Office Theme</vt:lpstr>
      <vt:lpstr>1_Origin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Jordan Milev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>Jordan Milev User</dc:creator>
  <cp:lastModifiedBy>Rebecca Slaven</cp:lastModifiedBy>
  <cp:revision>298</cp:revision>
  <dcterms:created xsi:type="dcterms:W3CDTF">2012-01-26T04:12:06Z</dcterms:created>
  <dcterms:modified xsi:type="dcterms:W3CDTF">2016-11-29T00:20:23Z</dcterms:modified>
</cp:coreProperties>
</file>