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handoutMasterIdLst>
    <p:handoutMasterId r:id="rId15"/>
  </p:handoutMasterIdLst>
  <p:sldIdLst>
    <p:sldId id="259" r:id="rId3"/>
    <p:sldId id="274" r:id="rId4"/>
    <p:sldId id="256" r:id="rId5"/>
    <p:sldId id="258" r:id="rId6"/>
    <p:sldId id="267" r:id="rId7"/>
    <p:sldId id="268" r:id="rId8"/>
    <p:sldId id="269" r:id="rId9"/>
    <p:sldId id="270" r:id="rId10"/>
    <p:sldId id="265" r:id="rId11"/>
    <p:sldId id="273" r:id="rId12"/>
    <p:sldId id="266" r:id="rId1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029" autoAdjust="0"/>
  </p:normalViewPr>
  <p:slideViewPr>
    <p:cSldViewPr>
      <p:cViewPr varScale="1">
        <p:scale>
          <a:sx n="75" d="100"/>
          <a:sy n="75" d="100"/>
        </p:scale>
        <p:origin x="-26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20D080BE-313A-47D2-869C-4004A1EE6FB0}" type="datetimeFigureOut">
              <a:rPr lang="en-US" smtClean="0"/>
              <a:t>12/12/2016</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4B85B2BC-C7C3-405E-B36F-7D18215BF9E6}" type="slidenum">
              <a:rPr lang="en-US" smtClean="0"/>
              <a:t>‹#›</a:t>
            </a:fld>
            <a:endParaRPr lang="en-US"/>
          </a:p>
        </p:txBody>
      </p:sp>
    </p:spTree>
    <p:extLst>
      <p:ext uri="{BB962C8B-B14F-4D97-AF65-F5344CB8AC3E}">
        <p14:creationId xmlns:p14="http://schemas.microsoft.com/office/powerpoint/2010/main" val="378273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958F8844-6286-4A7A-B702-84F46A8C0EA6}" type="datetimeFigureOut">
              <a:rPr lang="en-US" smtClean="0"/>
              <a:t>12/12/2016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39E4B33-9C55-456B-8FF5-1C1E951C8282}" type="slidenum">
              <a:rPr lang="en-US" smtClean="0"/>
              <a:t>‹#›</a:t>
            </a:fld>
            <a:endParaRPr lang="en-US"/>
          </a:p>
        </p:txBody>
      </p:sp>
    </p:spTree>
    <p:extLst>
      <p:ext uri="{BB962C8B-B14F-4D97-AF65-F5344CB8AC3E}">
        <p14:creationId xmlns:p14="http://schemas.microsoft.com/office/powerpoint/2010/main" val="1127443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-Quick overview: </a:t>
            </a:r>
            <a:r>
              <a:rPr lang="en-US" sz="1200" kern="1200" dirty="0" smtClean="0">
                <a:solidFill>
                  <a:schemeClr val="tx1"/>
                </a:solidFill>
                <a:effectLst/>
                <a:latin typeface="+mn-lt"/>
                <a:ea typeface="+mn-ea"/>
                <a:cs typeface="+mn-cs"/>
              </a:rPr>
              <a:t>Clicklaw is essentially a database of legal resources and services for the everyday person. It’s a way to find answers to everyday legal problems, but specifically for people in B.C. It’s a good starting point if you’re trying to find out what a legal issue is, or to find a person that </a:t>
            </a:r>
            <a:r>
              <a:rPr lang="en-US" sz="1200" kern="1200" baseline="0" dirty="0" smtClean="0">
                <a:solidFill>
                  <a:schemeClr val="tx1"/>
                </a:solidFill>
                <a:effectLst/>
                <a:latin typeface="+mn-lt"/>
                <a:ea typeface="+mn-ea"/>
                <a:cs typeface="+mn-cs"/>
              </a:rPr>
              <a:t>can help.</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9E4B33-9C55-456B-8FF5-1C1E951C8282}" type="slidenum">
              <a:rPr lang="en-US" smtClean="0"/>
              <a:t>1</a:t>
            </a:fld>
            <a:endParaRPr lang="en-US"/>
          </a:p>
        </p:txBody>
      </p:sp>
    </p:spTree>
    <p:extLst>
      <p:ext uri="{BB962C8B-B14F-4D97-AF65-F5344CB8AC3E}">
        <p14:creationId xmlns:p14="http://schemas.microsoft.com/office/powerpoint/2010/main" val="2509998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1" dirty="0" smtClean="0"/>
              <a:t>New and Coming soon </a:t>
            </a:r>
            <a:r>
              <a:rPr lang="en-US" dirty="0" smtClean="0"/>
              <a:t>to</a:t>
            </a:r>
            <a:r>
              <a:rPr lang="en-US" baseline="0" dirty="0" smtClean="0"/>
              <a:t> the Wikibooks – all of the </a:t>
            </a:r>
            <a:r>
              <a:rPr lang="en-US" b="1" baseline="0" dirty="0" smtClean="0"/>
              <a:t>UBC LSLAP Manuals </a:t>
            </a:r>
            <a:r>
              <a:rPr lang="en-US" baseline="0" dirty="0" smtClean="0"/>
              <a:t>are being ported over to the </a:t>
            </a:r>
            <a:r>
              <a:rPr lang="en-US" baseline="0" dirty="0" err="1" smtClean="0"/>
              <a:t>wikibooks</a:t>
            </a:r>
            <a:r>
              <a:rPr lang="en-US" baseline="0" dirty="0" smtClean="0"/>
              <a:t> – having only been previously available in PDF format, they will be more easily readable and searchable on the </a:t>
            </a:r>
            <a:r>
              <a:rPr lang="en-US" baseline="0" dirty="0" err="1" smtClean="0"/>
              <a:t>wikibooks</a:t>
            </a:r>
            <a:r>
              <a:rPr lang="en-US" baseline="0" dirty="0" smtClean="0"/>
              <a:t>. Includes 22 chapters on all different areas of law, including family law, victims, worker’s compensation, creditors and debtors, mental health law, and more.</a:t>
            </a:r>
            <a:br>
              <a:rPr lang="en-US" baseline="0" dirty="0" smtClean="0"/>
            </a:br>
            <a:r>
              <a:rPr lang="en-US" baseline="0" dirty="0" smtClean="0"/>
              <a:t>-Also coming soon are some </a:t>
            </a:r>
            <a:r>
              <a:rPr lang="en-US" b="1" baseline="0" dirty="0" smtClean="0"/>
              <a:t>Societies Act Transition FAQs</a:t>
            </a:r>
            <a:r>
              <a:rPr lang="en-US" baseline="0" dirty="0" smtClean="0"/>
              <a:t>. Starting November 28 of this year, over 27,000 non-profit societies in BC must transition to the new Societies Act in the next two years. The Law for Non Profits organization has prepared a set of handy FAQs to help no profits understand the requirements.</a:t>
            </a:r>
            <a:br>
              <a:rPr lang="en-US" baseline="0" dirty="0" smtClean="0"/>
            </a:br>
            <a:r>
              <a:rPr lang="en-US" baseline="0" dirty="0" smtClean="0"/>
              <a:t>-How to hear about when these new titles launch? Subscribe to the Clicklaw blog!</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10</a:t>
            </a:fld>
            <a:endParaRPr lang="en-US"/>
          </a:p>
        </p:txBody>
      </p:sp>
    </p:spTree>
    <p:extLst>
      <p:ext uri="{BB962C8B-B14F-4D97-AF65-F5344CB8AC3E}">
        <p14:creationId xmlns:p14="http://schemas.microsoft.com/office/powerpoint/2010/main" val="240131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9E4B33-9C55-456B-8FF5-1C1E951C8282}" type="slidenum">
              <a:rPr lang="en-US" smtClean="0"/>
              <a:t>11</a:t>
            </a:fld>
            <a:endParaRPr lang="en-US"/>
          </a:p>
        </p:txBody>
      </p:sp>
    </p:spTree>
    <p:extLst>
      <p:ext uri="{BB962C8B-B14F-4D97-AF65-F5344CB8AC3E}">
        <p14:creationId xmlns:p14="http://schemas.microsoft.com/office/powerpoint/2010/main" val="250999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Clicklaw</a:t>
            </a:r>
            <a:r>
              <a:rPr lang="en-US" dirty="0" smtClean="0"/>
              <a:t> is just one piece</a:t>
            </a:r>
            <a:r>
              <a:rPr lang="en-US" baseline="0" dirty="0" smtClean="0"/>
              <a:t> of the resources that CLBC provides for the public. We’ll go through these in more detail, but just to give you </a:t>
            </a:r>
            <a:r>
              <a:rPr lang="en-US" baseline="0" smtClean="0"/>
              <a:t>an overview…</a:t>
            </a:r>
            <a:endParaRPr lang="en-US"/>
          </a:p>
        </p:txBody>
      </p:sp>
      <p:sp>
        <p:nvSpPr>
          <p:cNvPr id="4" name="Slide Number Placeholder 3"/>
          <p:cNvSpPr>
            <a:spLocks noGrp="1"/>
          </p:cNvSpPr>
          <p:nvPr>
            <p:ph type="sldNum" sz="quarter" idx="10"/>
          </p:nvPr>
        </p:nvSpPr>
        <p:spPr/>
        <p:txBody>
          <a:bodyPr/>
          <a:lstStyle/>
          <a:p>
            <a:fld id="{CE3CF117-AE18-434C-81ED-D65415B90F4D}"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97518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-Clicklaw itself isn’t a publisher of content. You’ll search for something—like adoption, for example—then get a search result of resources and services that relate to the topic, but they’ll be published by a contributor organization. There are dozens of different organizations in BC that add their resources to Clicklaw.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a:t>
            </a:r>
            <a:r>
              <a:rPr lang="en-US" sz="1200" kern="1200" baseline="0" dirty="0" smtClean="0">
                <a:solidFill>
                  <a:schemeClr val="tx1"/>
                </a:solidFill>
                <a:effectLst/>
                <a:latin typeface="+mn-lt"/>
                <a:ea typeface="+mn-ea"/>
                <a:cs typeface="+mn-cs"/>
              </a:rPr>
              <a:t> are some examples.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9E4B33-9C55-456B-8FF5-1C1E951C8282}" type="slidenum">
              <a:rPr lang="en-US" smtClean="0"/>
              <a:t>3</a:t>
            </a:fld>
            <a:endParaRPr lang="en-US"/>
          </a:p>
        </p:txBody>
      </p:sp>
    </p:spTree>
    <p:extLst>
      <p:ext uri="{BB962C8B-B14F-4D97-AF65-F5344CB8AC3E}">
        <p14:creationId xmlns:p14="http://schemas.microsoft.com/office/powerpoint/2010/main" val="70004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view the website on your computer,</a:t>
            </a:r>
            <a:r>
              <a:rPr lang="en-US" baseline="0" dirty="0" smtClean="0"/>
              <a:t> or mobile phone – anywhere, anytime.</a:t>
            </a:r>
            <a:br>
              <a:rPr lang="en-US" baseline="0" dirty="0" smtClean="0"/>
            </a:br>
            <a:r>
              <a:rPr lang="en-US" baseline="0" dirty="0" smtClean="0"/>
              <a:t>-You can search for legal information in five ways:</a:t>
            </a:r>
          </a:p>
          <a:p>
            <a:pPr marL="171450" indent="-171450">
              <a:buFont typeface="Arial" panose="020B0604020202020204" pitchFamily="34" charset="0"/>
              <a:buChar char="•"/>
            </a:pPr>
            <a:r>
              <a:rPr lang="en-US" baseline="0" dirty="0" smtClean="0"/>
              <a:t>Keyword search in the search bar on the right</a:t>
            </a:r>
          </a:p>
          <a:p>
            <a:pPr marL="171450" indent="-171450">
              <a:buFont typeface="Arial" panose="020B0604020202020204" pitchFamily="34" charset="0"/>
              <a:buChar char="•"/>
            </a:pPr>
            <a:r>
              <a:rPr lang="en-US" baseline="0" dirty="0" smtClean="0"/>
              <a:t>Click on topics to find resources and services</a:t>
            </a:r>
          </a:p>
          <a:p>
            <a:pPr marL="171450" indent="-171450">
              <a:buFont typeface="Arial" panose="020B0604020202020204" pitchFamily="34" charset="0"/>
              <a:buChar char="•"/>
            </a:pPr>
            <a:r>
              <a:rPr lang="en-US" baseline="0" dirty="0" smtClean="0"/>
              <a:t>Using the Common Questions</a:t>
            </a:r>
          </a:p>
          <a:p>
            <a:pPr marL="171450" indent="-171450">
              <a:buFont typeface="Arial" panose="020B0604020202020204" pitchFamily="34" charset="0"/>
              <a:buChar char="•"/>
            </a:pPr>
            <a:r>
              <a:rPr lang="en-US" baseline="0" dirty="0" smtClean="0"/>
              <a:t>By language</a:t>
            </a:r>
          </a:p>
          <a:p>
            <a:pPr marL="171450" indent="-171450">
              <a:buFont typeface="Arial" panose="020B0604020202020204" pitchFamily="34" charset="0"/>
              <a:buChar char="•"/>
            </a:pPr>
            <a:r>
              <a:rPr lang="en-US" baseline="0" dirty="0" smtClean="0"/>
              <a:t>By location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 </a:t>
            </a:r>
            <a:r>
              <a:rPr lang="en-US" baseline="0" dirty="0" err="1" smtClean="0"/>
              <a:t>Clicklaw</a:t>
            </a:r>
            <a:r>
              <a:rPr lang="en-US" baseline="0" dirty="0" smtClean="0"/>
              <a:t> taxonomy/terminology is developed collaboratively by contributors. It’s language that the public would use to describe their legal issue, rather than legal terminology that a lawyer would use. </a:t>
            </a:r>
          </a:p>
        </p:txBody>
      </p:sp>
      <p:sp>
        <p:nvSpPr>
          <p:cNvPr id="4" name="Slide Number Placeholder 3"/>
          <p:cNvSpPr>
            <a:spLocks noGrp="1"/>
          </p:cNvSpPr>
          <p:nvPr>
            <p:ph type="sldNum" sz="quarter" idx="10"/>
          </p:nvPr>
        </p:nvSpPr>
        <p:spPr/>
        <p:txBody>
          <a:bodyPr/>
          <a:lstStyle/>
          <a:p>
            <a:fld id="{439E4B33-9C55-456B-8FF5-1C1E951C8282}" type="slidenum">
              <a:rPr lang="en-US" smtClean="0"/>
              <a:t>4</a:t>
            </a:fld>
            <a:endParaRPr lang="en-US"/>
          </a:p>
        </p:txBody>
      </p:sp>
    </p:spTree>
    <p:extLst>
      <p:ext uri="{BB962C8B-B14F-4D97-AF65-F5344CB8AC3E}">
        <p14:creationId xmlns:p14="http://schemas.microsoft.com/office/powerpoint/2010/main" val="240131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see Common Questions.</a:t>
            </a:r>
            <a:r>
              <a:rPr lang="en-US" baseline="0" dirty="0" smtClean="0"/>
              <a:t> These</a:t>
            </a:r>
            <a:r>
              <a:rPr lang="en-US" dirty="0" smtClean="0"/>
              <a:t> FAQs are</a:t>
            </a:r>
            <a:r>
              <a:rPr lang="en-US" baseline="0" dirty="0" smtClean="0"/>
              <a:t> added to as Courthouse Libraries BC frontline staff get asked questions repeatedly about a particular topic. All questions are written in easy to understand, plain language and direct people to good starting places. These have been narrowed down to those that relate to “working in </a:t>
            </a:r>
            <a:r>
              <a:rPr lang="en-US" baseline="0" dirty="0" err="1" smtClean="0"/>
              <a:t>bc</a:t>
            </a:r>
            <a:r>
              <a:rPr lang="en-US" baseline="0" dirty="0" smtClean="0"/>
              <a:t>” – what was entered into the search bar. Let Audrey know if you have any suggestions. (Contact info at end of slide)</a:t>
            </a:r>
            <a:br>
              <a:rPr lang="en-US" baseline="0" dirty="0" smtClean="0"/>
            </a:br>
            <a:r>
              <a:rPr lang="en-US" baseline="0" dirty="0" smtClean="0"/>
              <a:t>-You’ll also see HelpMap Services. These are clinics, phone lines, and other services where your client can talk to a real live person about their issue. You can search the HelpMap on it’s own, but because we’ve searched for working in </a:t>
            </a:r>
            <a:r>
              <a:rPr lang="en-US" baseline="0" dirty="0" err="1" smtClean="0"/>
              <a:t>bc</a:t>
            </a:r>
            <a:r>
              <a:rPr lang="en-US" baseline="0" dirty="0" smtClean="0"/>
              <a:t>, you’ll see only results that relate to that. </a:t>
            </a:r>
          </a:p>
          <a:p>
            <a:r>
              <a:rPr lang="en-US" baseline="0" dirty="0" smtClean="0"/>
              <a:t>-Last but not least, there is a </a:t>
            </a:r>
            <a:r>
              <a:rPr lang="en-US" b="1" baseline="0" dirty="0" smtClean="0"/>
              <a:t>new</a:t>
            </a:r>
            <a:r>
              <a:rPr lang="en-US" baseline="0" dirty="0" smtClean="0"/>
              <a:t> feature that lets you sort resource results by last reviewed date. You can see it in the drop down, along with methods to sort results by most viewed, relevance, and alphabetical order.</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5</a:t>
            </a:fld>
            <a:endParaRPr lang="en-US"/>
          </a:p>
        </p:txBody>
      </p:sp>
    </p:spTree>
    <p:extLst>
      <p:ext uri="{BB962C8B-B14F-4D97-AF65-F5344CB8AC3E}">
        <p14:creationId xmlns:p14="http://schemas.microsoft.com/office/powerpoint/2010/main" val="155913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a:t>
            </a:r>
            <a:r>
              <a:rPr lang="en-US" baseline="0" dirty="0" smtClean="0"/>
              <a:t> of a service listing you can find on the Clicklaw HelpMap. Access Pro Bono has clinics all over the province where volunteer lawyers provide free legal advice to persons who can’t get legal advice or afford a lawyer. </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6</a:t>
            </a:fld>
            <a:endParaRPr lang="en-US"/>
          </a:p>
        </p:txBody>
      </p:sp>
    </p:spTree>
    <p:extLst>
      <p:ext uri="{BB962C8B-B14F-4D97-AF65-F5344CB8AC3E}">
        <p14:creationId xmlns:p14="http://schemas.microsoft.com/office/powerpoint/2010/main" val="1559138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you stay updated with legal info when there’s so much new and updated info all the time? Everyone relies on word of mouth. One great and easy way is to sign up for the Clicklaw blog mailing list. </a:t>
            </a:r>
          </a:p>
          <a:p>
            <a:r>
              <a:rPr lang="en-US" baseline="0" dirty="0" smtClean="0"/>
              <a:t>-The blog is growing and subscribed to by legal intermediaries around the province as well as journalists. </a:t>
            </a:r>
          </a:p>
          <a:p>
            <a:r>
              <a:rPr lang="en-US" baseline="0" dirty="0" smtClean="0"/>
              <a:t>-If you subscribe with email, you will get notified about events around the province, webinar and in-person training opportunities, new resources and services, and more!</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7</a:t>
            </a:fld>
            <a:endParaRPr lang="en-US"/>
          </a:p>
        </p:txBody>
      </p:sp>
    </p:spTree>
    <p:extLst>
      <p:ext uri="{BB962C8B-B14F-4D97-AF65-F5344CB8AC3E}">
        <p14:creationId xmlns:p14="http://schemas.microsoft.com/office/powerpoint/2010/main" val="155913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subscribe on your mobile phone right now.</a:t>
            </a:r>
            <a:br>
              <a:rPr lang="en-US" baseline="0" dirty="0" smtClean="0"/>
            </a:br>
            <a:r>
              <a:rPr lang="en-US" baseline="0" dirty="0" smtClean="0"/>
              <a:t>1) Click on the Menu Icon on the top right</a:t>
            </a:r>
            <a:br>
              <a:rPr lang="en-US" baseline="0" dirty="0" smtClean="0"/>
            </a:br>
            <a:r>
              <a:rPr lang="en-US" baseline="0" dirty="0" smtClean="0"/>
              <a:t>2) Click Subscribe.</a:t>
            </a:r>
            <a:br>
              <a:rPr lang="en-US" baseline="0" dirty="0" smtClean="0"/>
            </a:br>
            <a:r>
              <a:rPr lang="en-US" baseline="0" dirty="0" smtClean="0"/>
              <a:t>3) Enter your email and hit Subscribe.</a:t>
            </a:r>
            <a:br>
              <a:rPr lang="en-US" baseline="0" dirty="0" smtClean="0"/>
            </a:br>
            <a:r>
              <a:rPr lang="en-US" baseline="0" dirty="0" smtClean="0"/>
              <a:t/>
            </a:r>
            <a:br>
              <a:rPr lang="en-US" baseline="0" dirty="0" smtClean="0"/>
            </a:br>
            <a:r>
              <a:rPr lang="en-US" baseline="0" dirty="0" smtClean="0"/>
              <a:t>-Clicklaw is also on Facebook and Twitter as @Clicklaw, so if you’re active on either platform, please follow and like away!</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8</a:t>
            </a:fld>
            <a:endParaRPr lang="en-US"/>
          </a:p>
        </p:txBody>
      </p:sp>
    </p:spTree>
    <p:extLst>
      <p:ext uri="{BB962C8B-B14F-4D97-AF65-F5344CB8AC3E}">
        <p14:creationId xmlns:p14="http://schemas.microsoft.com/office/powerpoint/2010/main" val="1559138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dealing with a family law issue, workplace bullying and harassment or more, don’t forget to check out the Clicklaw Wikibooks (you can get to them through the footer on the Clicklaw website).</a:t>
            </a:r>
            <a:r>
              <a:rPr lang="en-US" baseline="0" dirty="0" smtClean="0"/>
              <a:t> </a:t>
            </a:r>
          </a:p>
          <a:p>
            <a:r>
              <a:rPr lang="en-US" baseline="0" dirty="0" smtClean="0"/>
              <a:t>-To explain the Wikibooks…If Clicklaw is like Google + the law in BC, the Clicklaw Wikibooks is the </a:t>
            </a:r>
            <a:r>
              <a:rPr lang="en-US" baseline="0" dirty="0" err="1" smtClean="0"/>
              <a:t>wikipedia</a:t>
            </a:r>
            <a:r>
              <a:rPr lang="en-US" baseline="0" dirty="0" smtClean="0"/>
              <a:t> counterpart. It has some “</a:t>
            </a:r>
            <a:r>
              <a:rPr lang="en-US" baseline="0" dirty="0" err="1" smtClean="0"/>
              <a:t>wikibooks</a:t>
            </a:r>
            <a:r>
              <a:rPr lang="en-US" baseline="0" dirty="0" smtClean="0"/>
              <a:t>” or groupings of wiki pages by topic.</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9</a:t>
            </a:fld>
            <a:endParaRPr lang="en-US"/>
          </a:p>
        </p:txBody>
      </p:sp>
    </p:spTree>
    <p:extLst>
      <p:ext uri="{BB962C8B-B14F-4D97-AF65-F5344CB8AC3E}">
        <p14:creationId xmlns:p14="http://schemas.microsoft.com/office/powerpoint/2010/main" val="240131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EA4AB7-40B8-4CA1-8831-2A9E573F7DF3}"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23271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A4AB7-40B8-4CA1-8831-2A9E573F7DF3}"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210312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A4AB7-40B8-4CA1-8831-2A9E573F7DF3}"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296757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6D40F9A-C8E4-461D-86FA-F7BFDE3CD052}" type="datetimeFigureOut">
              <a:rPr lang="en-US" smtClean="0">
                <a:solidFill>
                  <a:srgbClr val="464653"/>
                </a:solidFill>
              </a:rPr>
              <a:pPr/>
              <a:t>12/12/2016</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2D15FBAD-3665-4DE3-BB3B-2F7BC1074888}"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176032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6D40F9A-C8E4-461D-86FA-F7BFDE3CD052}" type="datetimeFigureOut">
              <a:rPr lang="en-US" smtClean="0">
                <a:solidFill>
                  <a:srgbClr val="464653"/>
                </a:solidFill>
              </a:rPr>
              <a:pPr/>
              <a:t>12/12/2016</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2D15FBAD-3665-4DE3-BB3B-2F7BC1074888}"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6771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6D40F9A-C8E4-461D-86FA-F7BFDE3CD052}" type="datetimeFigureOut">
              <a:rPr lang="en-US" smtClean="0">
                <a:solidFill>
                  <a:srgbClr val="464653"/>
                </a:solidFill>
              </a:rPr>
              <a:pPr/>
              <a:t>12/12/2016</a:t>
            </a:fld>
            <a:endParaRPr lang="en-US">
              <a:solidFill>
                <a:srgbClr val="464653"/>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2D15FBAD-3665-4DE3-BB3B-2F7BC1074888}" type="slidenum">
              <a:rPr lang="en-US" smtClean="0">
                <a:solidFill>
                  <a:srgbClr val="464653"/>
                </a:solidFill>
              </a:rPr>
              <a:pPr/>
              <a:t>‹#›</a:t>
            </a:fld>
            <a:endParaRPr lang="en-US">
              <a:solidFill>
                <a:srgbClr val="464653"/>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3169320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6D40F9A-C8E4-461D-86FA-F7BFDE3CD052}" type="datetimeFigureOut">
              <a:rPr lang="en-US" smtClean="0">
                <a:solidFill>
                  <a:srgbClr val="464653"/>
                </a:solidFill>
              </a:rPr>
              <a:pPr/>
              <a:t>12/12/2016</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2D15FBAD-3665-4DE3-BB3B-2F7BC1074888}"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87210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6D40F9A-C8E4-461D-86FA-F7BFDE3CD052}" type="datetimeFigureOut">
              <a:rPr lang="en-US" smtClean="0">
                <a:solidFill>
                  <a:srgbClr val="464653"/>
                </a:solidFill>
              </a:rPr>
              <a:pPr/>
              <a:t>12/12/2016</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2D15FBAD-3665-4DE3-BB3B-2F7BC1074888}"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2654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D40F9A-C8E4-461D-86FA-F7BFDE3CD052}" type="datetimeFigureOut">
              <a:rPr lang="en-US" smtClean="0">
                <a:solidFill>
                  <a:srgbClr val="464653"/>
                </a:solidFill>
              </a:rPr>
              <a:pPr/>
              <a:t>12/12/2016</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2D15FBAD-3665-4DE3-BB3B-2F7BC1074888}"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3042678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40F9A-C8E4-461D-86FA-F7BFDE3CD052}" type="datetimeFigureOut">
              <a:rPr lang="en-US" smtClean="0">
                <a:solidFill>
                  <a:srgbClr val="464653"/>
                </a:solidFill>
              </a:rPr>
              <a:pPr/>
              <a:t>12/12/2016</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2D15FBAD-3665-4DE3-BB3B-2F7BC1074888}"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2400">
              <a:solidFill>
                <a:prstClr val="black"/>
              </a:solidFill>
              <a:latin typeface="Arial" pitchFamily="34" charset="0"/>
              <a:ea typeface="ＭＳ Ｐゴシック" pitchFamily="-108" charset="-128"/>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3696093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D40F9A-C8E4-461D-86FA-F7BFDE3CD052}" type="datetimeFigureOut">
              <a:rPr lang="en-US" smtClean="0">
                <a:solidFill>
                  <a:srgbClr val="464653"/>
                </a:solidFill>
              </a:rPr>
              <a:pPr/>
              <a:t>12/12/2016</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2D15FBAD-3665-4DE3-BB3B-2F7BC1074888}"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2400">
              <a:solidFill>
                <a:prstClr val="black"/>
              </a:solidFill>
              <a:latin typeface="Arial" pitchFamily="34" charset="0"/>
              <a:ea typeface="ＭＳ Ｐゴシック" pitchFamily="-108" charset="-128"/>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2400" dirty="0">
              <a:solidFill>
                <a:prstClr val="black"/>
              </a:solidFill>
              <a:latin typeface="Arial" pitchFamily="34" charset="0"/>
              <a:ea typeface="ＭＳ Ｐゴシック" pitchFamily="-108" charset="-128"/>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0527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A4AB7-40B8-4CA1-8831-2A9E573F7DF3}"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1158192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D40F9A-C8E4-461D-86FA-F7BFDE3CD052}" type="datetimeFigureOut">
              <a:rPr lang="en-US" smtClean="0">
                <a:solidFill>
                  <a:srgbClr val="464653"/>
                </a:solidFill>
              </a:rPr>
              <a:pPr/>
              <a:t>12/12/2016</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2D15FBAD-3665-4DE3-BB3B-2F7BC1074888}"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2400">
              <a:solidFill>
                <a:prstClr val="black"/>
              </a:solidFill>
              <a:latin typeface="Arial" pitchFamily="34" charset="0"/>
              <a:ea typeface="ＭＳ Ｐゴシック" pitchFamily="-108" charset="-128"/>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1797621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D40F9A-C8E4-461D-86FA-F7BFDE3CD052}" type="datetimeFigureOut">
              <a:rPr lang="en-US" smtClean="0">
                <a:solidFill>
                  <a:srgbClr val="464653"/>
                </a:solidFill>
              </a:rPr>
              <a:pPr/>
              <a:t>12/12/2016</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2D15FBAD-3665-4DE3-BB3B-2F7BC1074888}"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405931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D40F9A-C8E4-461D-86FA-F7BFDE3CD052}" type="datetimeFigureOut">
              <a:rPr lang="en-US" smtClean="0">
                <a:solidFill>
                  <a:srgbClr val="464653"/>
                </a:solidFill>
              </a:rPr>
              <a:pPr/>
              <a:t>12/12/2016</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2D15FBAD-3665-4DE3-BB3B-2F7BC1074888}"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2400">
              <a:solidFill>
                <a:prstClr val="black"/>
              </a:solidFill>
              <a:latin typeface="Arial" pitchFamily="34" charset="0"/>
              <a:ea typeface="ＭＳ Ｐゴシック" pitchFamily="-108" charset="-128"/>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2400">
              <a:solidFill>
                <a:prstClr val="black"/>
              </a:solidFill>
              <a:latin typeface="Arial" pitchFamily="34" charset="0"/>
              <a:ea typeface="ＭＳ Ｐゴシック" pitchFamily="-108" charset="-128"/>
            </a:endParaRPr>
          </a:p>
        </p:txBody>
      </p:sp>
    </p:spTree>
    <p:extLst>
      <p:ext uri="{BB962C8B-B14F-4D97-AF65-F5344CB8AC3E}">
        <p14:creationId xmlns:p14="http://schemas.microsoft.com/office/powerpoint/2010/main" val="184458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EA4AB7-40B8-4CA1-8831-2A9E573F7DF3}"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146012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EA4AB7-40B8-4CA1-8831-2A9E573F7DF3}"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268904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A4AB7-40B8-4CA1-8831-2A9E573F7DF3}"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114968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EA4AB7-40B8-4CA1-8831-2A9E573F7DF3}"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429074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A4AB7-40B8-4CA1-8831-2A9E573F7DF3}"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421719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A4AB7-40B8-4CA1-8831-2A9E573F7DF3}"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373660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A4AB7-40B8-4CA1-8831-2A9E573F7DF3}"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208112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A4AB7-40B8-4CA1-8831-2A9E573F7DF3}" type="datetimeFigureOut">
              <a:rPr lang="en-US" smtClean="0"/>
              <a:t>12/12/2016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DC21B-54FB-431D-BD69-CB0BC128864D}" type="slidenum">
              <a:rPr lang="en-US" smtClean="0"/>
              <a:t>‹#›</a:t>
            </a:fld>
            <a:endParaRPr lang="en-US"/>
          </a:p>
        </p:txBody>
      </p:sp>
    </p:spTree>
    <p:extLst>
      <p:ext uri="{BB962C8B-B14F-4D97-AF65-F5344CB8AC3E}">
        <p14:creationId xmlns:p14="http://schemas.microsoft.com/office/powerpoint/2010/main" val="2287848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base">
              <a:spcBef>
                <a:spcPct val="0"/>
              </a:spcBef>
              <a:spcAft>
                <a:spcPct val="0"/>
              </a:spcAft>
            </a:pPr>
            <a:fld id="{06D40F9A-C8E4-461D-86FA-F7BFDE3CD052}" type="datetimeFigureOut">
              <a:rPr lang="en-US" smtClean="0">
                <a:solidFill>
                  <a:srgbClr val="464653"/>
                </a:solidFill>
                <a:latin typeface="Arial" pitchFamily="34" charset="0"/>
                <a:ea typeface="ＭＳ Ｐゴシック" pitchFamily="-108" charset="-128"/>
              </a:rPr>
              <a:pPr fontAlgn="base">
                <a:spcBef>
                  <a:spcPct val="0"/>
                </a:spcBef>
                <a:spcAft>
                  <a:spcPct val="0"/>
                </a:spcAft>
              </a:pPr>
              <a:t>12/12/2016</a:t>
            </a:fld>
            <a:endParaRPr lang="en-US">
              <a:solidFill>
                <a:srgbClr val="464653"/>
              </a:solidFill>
              <a:latin typeface="Arial" pitchFamily="34" charset="0"/>
              <a:ea typeface="ＭＳ Ｐゴシック" pitchFamily="-108" charset="-128"/>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base">
              <a:spcBef>
                <a:spcPct val="0"/>
              </a:spcBef>
              <a:spcAft>
                <a:spcPct val="0"/>
              </a:spcAft>
            </a:pPr>
            <a:endParaRPr lang="en-US">
              <a:solidFill>
                <a:srgbClr val="464653"/>
              </a:solidFill>
              <a:latin typeface="Arial" pitchFamily="34" charset="0"/>
              <a:ea typeface="ＭＳ Ｐゴシック" pitchFamily="-108" charset="-128"/>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base">
              <a:spcBef>
                <a:spcPct val="0"/>
              </a:spcBef>
              <a:spcAft>
                <a:spcPct val="0"/>
              </a:spcAft>
            </a:pPr>
            <a:fld id="{2D15FBAD-3665-4DE3-BB3B-2F7BC1074888}" type="slidenum">
              <a:rPr lang="en-US" smtClean="0">
                <a:solidFill>
                  <a:srgbClr val="464653"/>
                </a:solidFill>
                <a:latin typeface="Arial" pitchFamily="34" charset="0"/>
                <a:ea typeface="ＭＳ Ｐゴシック" pitchFamily="-108" charset="-128"/>
              </a:rPr>
              <a:pPr fontAlgn="base">
                <a:spcBef>
                  <a:spcPct val="0"/>
                </a:spcBef>
                <a:spcAft>
                  <a:spcPct val="0"/>
                </a:spcAft>
              </a:pPr>
              <a:t>‹#›</a:t>
            </a:fld>
            <a:endParaRPr lang="en-US">
              <a:solidFill>
                <a:srgbClr val="464653"/>
              </a:solidFill>
              <a:latin typeface="Arial" pitchFamily="34" charset="0"/>
              <a:ea typeface="ＭＳ Ｐゴシック" pitchFamily="-108" charset="-128"/>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2400">
              <a:solidFill>
                <a:prstClr val="black"/>
              </a:solidFill>
              <a:latin typeface="Arial" pitchFamily="34" charset="0"/>
              <a:ea typeface="ＭＳ Ｐゴシック" pitchFamily="-108" charset="-128"/>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2400">
              <a:solidFill>
                <a:prstClr val="black"/>
              </a:solidFill>
              <a:latin typeface="Arial" pitchFamily="34" charset="0"/>
              <a:ea typeface="ＭＳ Ｐゴシック" pitchFamily="-108" charset="-128"/>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pic>
        <p:nvPicPr>
          <p:cNvPr id="11" name="Picture 10" descr="internal"/>
          <p:cNvPicPr>
            <a:picLocks noChangeAspect="1" noChangeArrowheads="1"/>
          </p:cNvPicPr>
          <p:nvPr userDrawn="1"/>
        </p:nvPicPr>
        <p:blipFill>
          <a:blip r:embed="rId13"/>
          <a:srcRect/>
          <a:stretch>
            <a:fillRect/>
          </a:stretch>
        </p:blipFill>
        <p:spPr bwMode="auto">
          <a:xfrm>
            <a:off x="0" y="0"/>
            <a:ext cx="9145588" cy="6859588"/>
          </a:xfrm>
          <a:prstGeom prst="rect">
            <a:avLst/>
          </a:prstGeom>
          <a:noFill/>
          <a:ln w="9525">
            <a:noFill/>
            <a:miter lim="800000"/>
            <a:headEnd/>
            <a:tailEnd/>
          </a:ln>
        </p:spPr>
      </p:pic>
    </p:spTree>
    <p:extLst>
      <p:ext uri="{BB962C8B-B14F-4D97-AF65-F5344CB8AC3E}">
        <p14:creationId xmlns:p14="http://schemas.microsoft.com/office/powerpoint/2010/main" val="2551141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clicklaw.bc.ca/"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hyperlink" Target="mailto:ajun@courthouselibrary.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3.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jpeg"/><Relationship Id="rId2" Type="http://schemas.openxmlformats.org/officeDocument/2006/relationships/notesSlide" Target="../notesSlides/notesSlide3.xml"/><Relationship Id="rId16" Type="http://schemas.openxmlformats.org/officeDocument/2006/relationships/image" Target="../media/image20.jpeg"/><Relationship Id="rId20" Type="http://schemas.openxmlformats.org/officeDocument/2006/relationships/image" Target="../media/image24.png"/><Relationship Id="rId29"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8.png"/><Relationship Id="rId32" Type="http://schemas.openxmlformats.org/officeDocument/2006/relationships/image" Target="../media/image36.jpeg"/><Relationship Id="rId5" Type="http://schemas.openxmlformats.org/officeDocument/2006/relationships/hyperlink" Target="http://www.publiclegaled.bc.ca/" TargetMode="External"/><Relationship Id="rId15" Type="http://schemas.openxmlformats.org/officeDocument/2006/relationships/image" Target="../media/image19.jpeg"/><Relationship Id="rId23" Type="http://schemas.openxmlformats.org/officeDocument/2006/relationships/image" Target="../media/image27.jpeg"/><Relationship Id="rId28" Type="http://schemas.openxmlformats.org/officeDocument/2006/relationships/image" Target="../media/image32.jpe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9.jpeg"/><Relationship Id="rId9" Type="http://schemas.openxmlformats.org/officeDocument/2006/relationships/image" Target="../media/image13.png"/><Relationship Id="rId14" Type="http://schemas.openxmlformats.org/officeDocument/2006/relationships/image" Target="../media/image18.jpeg"/><Relationship Id="rId22" Type="http://schemas.openxmlformats.org/officeDocument/2006/relationships/image" Target="../media/image26.png"/><Relationship Id="rId27" Type="http://schemas.openxmlformats.org/officeDocument/2006/relationships/image" Target="../media/image31.jpeg"/><Relationship Id="rId30"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hyperlink" Target="http://www.clicklaw.bc.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licklaw.bc.c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clicklaw.bc.c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hyperlink" Target="http://www.clicklaw.bc.ca/" TargetMode="External"/><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584438"/>
            <a:ext cx="4562973" cy="141259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6337" y="4953000"/>
            <a:ext cx="3200400" cy="1266873"/>
          </a:xfrm>
          <a:prstGeom prst="rect">
            <a:avLst/>
          </a:prstGeom>
        </p:spPr>
      </p:pic>
      <p:sp>
        <p:nvSpPr>
          <p:cNvPr id="4" name="Rectangle 3"/>
          <p:cNvSpPr/>
          <p:nvPr/>
        </p:nvSpPr>
        <p:spPr>
          <a:xfrm>
            <a:off x="-105450" y="2829682"/>
            <a:ext cx="9403950" cy="13139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60377" y="3071176"/>
            <a:ext cx="3472297" cy="830997"/>
          </a:xfrm>
          <a:prstGeom prst="rect">
            <a:avLst/>
          </a:prstGeom>
          <a:noFill/>
        </p:spPr>
        <p:txBody>
          <a:bodyPr wrap="none" rtlCol="0">
            <a:spAutoFit/>
          </a:bodyPr>
          <a:lstStyle/>
          <a:p>
            <a:pPr algn="ctr"/>
            <a:r>
              <a:rPr lang="en-US" sz="4800" b="1" dirty="0" smtClean="0">
                <a:solidFill>
                  <a:schemeClr val="bg1"/>
                </a:solidFill>
                <a:latin typeface="+mj-lt"/>
              </a:rPr>
              <a:t>An Overview</a:t>
            </a:r>
          </a:p>
        </p:txBody>
      </p:sp>
    </p:spTree>
    <p:extLst>
      <p:ext uri="{BB962C8B-B14F-4D97-AF65-F5344CB8AC3E}">
        <p14:creationId xmlns:p14="http://schemas.microsoft.com/office/powerpoint/2010/main" val="2175083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721" y="5971833"/>
            <a:ext cx="940395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rId3"/>
          </p:cNvPr>
          <p:cNvSpPr txBox="1"/>
          <p:nvPr/>
        </p:nvSpPr>
        <p:spPr>
          <a:xfrm>
            <a:off x="2745782" y="6044312"/>
            <a:ext cx="3398687" cy="769441"/>
          </a:xfrm>
          <a:prstGeom prst="rect">
            <a:avLst/>
          </a:prstGeom>
          <a:noFill/>
        </p:spPr>
        <p:txBody>
          <a:bodyPr wrap="none" rtlCol="0">
            <a:spAutoFit/>
          </a:bodyPr>
          <a:lstStyle/>
          <a:p>
            <a:pPr algn="ctr"/>
            <a:r>
              <a:rPr lang="en-US" sz="4400" b="1" dirty="0" smtClean="0">
                <a:solidFill>
                  <a:schemeClr val="bg1"/>
                </a:solidFill>
                <a:latin typeface="+mj-lt"/>
              </a:rPr>
              <a:t>Coming soon!</a:t>
            </a:r>
            <a:endParaRPr lang="en-US" sz="4400" b="1" dirty="0">
              <a:solidFill>
                <a:schemeClr val="bg1"/>
              </a:solidFill>
              <a:latin typeface="+mj-lt"/>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7707"/>
            <a:ext cx="5715000" cy="76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144" y="1244600"/>
            <a:ext cx="258127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344612"/>
            <a:ext cx="2552700"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049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584438"/>
            <a:ext cx="4562973" cy="1412591"/>
          </a:xfrm>
          <a:prstGeom prst="rect">
            <a:avLst/>
          </a:prstGeom>
        </p:spPr>
      </p:pic>
      <p:sp>
        <p:nvSpPr>
          <p:cNvPr id="4" name="Rectangle 3"/>
          <p:cNvSpPr/>
          <p:nvPr/>
        </p:nvSpPr>
        <p:spPr>
          <a:xfrm>
            <a:off x="-105450" y="2038814"/>
            <a:ext cx="9403950" cy="7805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43599" y="2091019"/>
            <a:ext cx="6257419" cy="646331"/>
          </a:xfrm>
          <a:prstGeom prst="rect">
            <a:avLst/>
          </a:prstGeom>
          <a:noFill/>
        </p:spPr>
        <p:txBody>
          <a:bodyPr wrap="none" rtlCol="0">
            <a:spAutoFit/>
          </a:bodyPr>
          <a:lstStyle/>
          <a:p>
            <a:pPr algn="ctr"/>
            <a:r>
              <a:rPr lang="en-US" sz="3600" b="1" dirty="0" smtClean="0">
                <a:solidFill>
                  <a:schemeClr val="bg1"/>
                </a:solidFill>
                <a:latin typeface="+mj-lt"/>
              </a:rPr>
              <a:t>Contact Audrey with Questions</a:t>
            </a:r>
            <a:endParaRPr lang="en-US" sz="3600" b="1" dirty="0">
              <a:solidFill>
                <a:schemeClr val="bg1"/>
              </a:solidFill>
              <a:latin typeface="+mj-lt"/>
            </a:endParaRPr>
          </a:p>
        </p:txBody>
      </p:sp>
      <p:sp>
        <p:nvSpPr>
          <p:cNvPr id="10" name="TextBox 9"/>
          <p:cNvSpPr txBox="1"/>
          <p:nvPr/>
        </p:nvSpPr>
        <p:spPr>
          <a:xfrm>
            <a:off x="4318000" y="3698498"/>
            <a:ext cx="3452496" cy="1785104"/>
          </a:xfrm>
          <a:prstGeom prst="rect">
            <a:avLst/>
          </a:prstGeom>
          <a:noFill/>
        </p:spPr>
        <p:txBody>
          <a:bodyPr wrap="square">
            <a:spAutoFit/>
          </a:bodyPr>
          <a:lstStyle/>
          <a:p>
            <a:pPr algn="ctr" defTabSz="914400" eaLnBrk="0">
              <a:defRPr/>
            </a:pPr>
            <a:r>
              <a:rPr lang="en-US" sz="2000" b="1" dirty="0" smtClean="0">
                <a:latin typeface="Arial" charset="0"/>
                <a:ea typeface="ＭＳ Ｐゴシック" charset="-128"/>
              </a:rPr>
              <a:t>Audrey Jun</a:t>
            </a:r>
            <a:endParaRPr lang="en-US" sz="2000" b="1" dirty="0">
              <a:latin typeface="Arial" charset="0"/>
              <a:ea typeface="ＭＳ Ｐゴシック" charset="-128"/>
            </a:endParaRPr>
          </a:p>
          <a:p>
            <a:pPr algn="ctr" defTabSz="914400" eaLnBrk="0">
              <a:defRPr/>
            </a:pPr>
            <a:r>
              <a:rPr lang="en-US" i="1" dirty="0" smtClean="0">
                <a:latin typeface="Arial" charset="0"/>
                <a:ea typeface="ＭＳ Ｐゴシック" charset="-128"/>
              </a:rPr>
              <a:t>Clicklaw Program Coordinator, </a:t>
            </a:r>
            <a:endParaRPr lang="en-US" i="1" dirty="0">
              <a:latin typeface="Arial" charset="0"/>
              <a:ea typeface="ＭＳ Ｐゴシック" charset="-128"/>
            </a:endParaRPr>
          </a:p>
          <a:p>
            <a:pPr algn="ctr" defTabSz="914400" eaLnBrk="0">
              <a:defRPr/>
            </a:pPr>
            <a:r>
              <a:rPr lang="en-US" i="1" dirty="0">
                <a:latin typeface="Arial" charset="0"/>
                <a:ea typeface="ＭＳ Ｐゴシック" charset="-128"/>
              </a:rPr>
              <a:t>Courthouse Libraries </a:t>
            </a:r>
            <a:r>
              <a:rPr lang="en-US" i="1" dirty="0" smtClean="0">
                <a:latin typeface="Arial" charset="0"/>
                <a:ea typeface="ＭＳ Ｐゴシック" charset="-128"/>
              </a:rPr>
              <a:t>BC</a:t>
            </a:r>
          </a:p>
          <a:p>
            <a:pPr algn="ctr" defTabSz="914400" eaLnBrk="0">
              <a:defRPr/>
            </a:pPr>
            <a:endParaRPr lang="en-US" i="1" dirty="0">
              <a:latin typeface="Arial" charset="0"/>
              <a:ea typeface="ＭＳ Ｐゴシック" charset="-128"/>
            </a:endParaRPr>
          </a:p>
          <a:p>
            <a:pPr algn="ctr" defTabSz="914400" eaLnBrk="0">
              <a:defRPr/>
            </a:pPr>
            <a:r>
              <a:rPr lang="en-US" dirty="0" smtClean="0">
                <a:latin typeface="Arial" charset="0"/>
                <a:ea typeface="ＭＳ Ｐゴシック" charset="-128"/>
                <a:hlinkClick r:id="rId4"/>
              </a:rPr>
              <a:t>ajun@courthouselibrary.ca</a:t>
            </a:r>
            <a:endParaRPr lang="en-US" dirty="0" smtClean="0">
              <a:latin typeface="Arial" charset="0"/>
              <a:ea typeface="ＭＳ Ｐゴシック" charset="-128"/>
            </a:endParaRPr>
          </a:p>
          <a:p>
            <a:pPr algn="ctr" defTabSz="914400" eaLnBrk="0">
              <a:defRPr/>
            </a:pPr>
            <a:r>
              <a:rPr lang="en-US" dirty="0" smtClean="0">
                <a:latin typeface="Arial" charset="0"/>
                <a:ea typeface="ＭＳ Ｐゴシック" charset="-128"/>
              </a:rPr>
              <a:t>Twitter: </a:t>
            </a:r>
            <a:r>
              <a:rPr lang="en-US" b="1" dirty="0" smtClean="0">
                <a:latin typeface="Arial" charset="0"/>
                <a:ea typeface="ＭＳ Ｐゴシック" charset="-128"/>
              </a:rPr>
              <a:t>@audreyyjun</a:t>
            </a:r>
            <a:endParaRPr lang="en-US" b="1" dirty="0">
              <a:latin typeface="Arial" charset="0"/>
              <a:ea typeface="ＭＳ Ｐゴシック" charset="-128"/>
            </a:endParaRPr>
          </a:p>
        </p:txBody>
      </p:sp>
      <p:pic>
        <p:nvPicPr>
          <p:cNvPr id="4100" name="Picture 4" descr="K:\Strategy &amp; Mission\Marketing &amp; Communications\Images\Staff Photos\Staff Portraits\Audrey Jun for Pri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9765" y="3505200"/>
            <a:ext cx="14478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7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096" y="533400"/>
            <a:ext cx="8229600" cy="914400"/>
          </a:xfrm>
        </p:spPr>
        <p:txBody>
          <a:bodyPr>
            <a:normAutofit fontScale="90000"/>
          </a:bodyPr>
          <a:lstStyle/>
          <a:p>
            <a:r>
              <a:rPr lang="en-US" b="1" dirty="0" smtClean="0"/>
              <a:t>Courthouse Libraries BC provides 4 Programs that help the public:</a:t>
            </a:r>
            <a:endParaRPr lang="en-US" b="1" dirty="0"/>
          </a:p>
        </p:txBody>
      </p:sp>
      <p:sp>
        <p:nvSpPr>
          <p:cNvPr id="4" name="Content Placeholder 3"/>
          <p:cNvSpPr>
            <a:spLocks noGrp="1"/>
          </p:cNvSpPr>
          <p:nvPr>
            <p:ph sz="half" idx="2"/>
          </p:nvPr>
        </p:nvSpPr>
        <p:spPr>
          <a:xfrm>
            <a:off x="4724400" y="2143544"/>
            <a:ext cx="4038600" cy="4434840"/>
          </a:xfrm>
        </p:spPr>
        <p:txBody>
          <a:bodyPr>
            <a:normAutofit fontScale="77500" lnSpcReduction="20000"/>
          </a:bodyPr>
          <a:lstStyle/>
          <a:p>
            <a:r>
              <a:rPr lang="en-US" dirty="0" smtClean="0"/>
              <a:t>A website that aggregates plain language legal information and services for British Columbians</a:t>
            </a:r>
          </a:p>
          <a:p>
            <a:endParaRPr lang="en-US" dirty="0" smtClean="0"/>
          </a:p>
          <a:p>
            <a:r>
              <a:rPr lang="en-US" dirty="0" smtClean="0"/>
              <a:t>Collaboratively developed, plain language legal publications that are published online in a familiar Wiki format</a:t>
            </a:r>
          </a:p>
          <a:p>
            <a:endParaRPr lang="en-US" dirty="0" smtClean="0"/>
          </a:p>
          <a:p>
            <a:r>
              <a:rPr lang="en-US" dirty="0" smtClean="0"/>
              <a:t>Helps public libraries provide current legal information</a:t>
            </a:r>
          </a:p>
          <a:p>
            <a:endParaRPr lang="en-US" dirty="0" smtClean="0"/>
          </a:p>
          <a:p>
            <a:r>
              <a:rPr lang="en-US" dirty="0" smtClean="0"/>
              <a:t>A library with 29 branches to help clients find and use legal information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2971800" cy="85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352800"/>
            <a:ext cx="372989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360964"/>
            <a:ext cx="27432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410200"/>
            <a:ext cx="2819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765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366" y="46385"/>
            <a:ext cx="4276191" cy="1323810"/>
          </a:xfrm>
          <a:prstGeom prst="rect">
            <a:avLst/>
          </a:prstGeom>
        </p:spPr>
      </p:pic>
      <p:pic>
        <p:nvPicPr>
          <p:cNvPr id="4098" name="Picture 2" descr="http://www.clicklaw.bc.ca/image/organization/1024?m=6340131723067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00010"/>
            <a:ext cx="14287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People&amp;apos;s Law School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3493" y="1370195"/>
            <a:ext cx="9525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http://www.clicklaw.bc.ca/image/organization/1052?m=6346431118513700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7447" y="1493781"/>
            <a:ext cx="1548080" cy="57795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www.clicklaw.bc.ca/image/resource/1597?m=633801414570000000&amp;w=118&amp;h=1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4041" y="1478500"/>
            <a:ext cx="10191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ttp://www.clicklaw.bc.ca/image/organization/1018?m=6354526597385700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2929" y="3377863"/>
            <a:ext cx="10763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http://www.clicklaw.bc.ca/image/organization/1012?m=6348133632347000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2511475"/>
            <a:ext cx="14287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ttp://www.clicklaw.bc.ca/image/organization/1013?m=6354775264841000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8570" y="2718086"/>
            <a:ext cx="1428750" cy="742951"/>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TRAC Logo (blu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7485" y="2603405"/>
            <a:ext cx="1657350" cy="486157"/>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http://www.clicklaw.bc.ca/image/organization/1017?m=6355866228243000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90970" y="2511475"/>
            <a:ext cx="1279077" cy="1065898"/>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http://www.clicklaw.bc.ca/image/organization/1005?m=6340019326940700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3223314"/>
            <a:ext cx="1112984" cy="1112984"/>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descr="http://www.clicklaw.bc.ca/image/organization/1015?m=6340130898417000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6885" y="3379584"/>
            <a:ext cx="1121281" cy="1121281"/>
          </a:xfrm>
          <a:prstGeom prst="rect">
            <a:avLst/>
          </a:prstGeom>
          <a:noFill/>
          <a:extLst>
            <a:ext uri="{909E8E84-426E-40DD-AFC4-6F175D3DCCD1}">
              <a14:hiddenFill xmlns:a14="http://schemas.microsoft.com/office/drawing/2010/main">
                <a:solidFill>
                  <a:srgbClr val="FFFFFF"/>
                </a:solidFill>
              </a14:hiddenFill>
            </a:ext>
          </a:extLst>
        </p:spPr>
      </p:pic>
      <p:pic>
        <p:nvPicPr>
          <p:cNvPr id="4119" name="Picture 23" descr="http://www.clicklaw.bc.ca/image/organization/1003?m=6346785639869700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06004" y="2969691"/>
            <a:ext cx="1500881" cy="750441"/>
          </a:xfrm>
          <a:prstGeom prst="rect">
            <a:avLst/>
          </a:prstGeom>
          <a:noFill/>
          <a:extLst>
            <a:ext uri="{909E8E84-426E-40DD-AFC4-6F175D3DCCD1}">
              <a14:hiddenFill xmlns:a14="http://schemas.microsoft.com/office/drawing/2010/main">
                <a:solidFill>
                  <a:srgbClr val="FFFFFF"/>
                </a:solidFill>
              </a14:hiddenFill>
            </a:ext>
          </a:extLst>
        </p:spPr>
      </p:pic>
      <p:pic>
        <p:nvPicPr>
          <p:cNvPr id="4121" name="Picture 25" descr="http://www.clicklaw.bc.ca/image/organization/1174?m=6347718411120000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79484" y="39402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4123" name="Picture 27" descr="http://www.clicklaw.bc.ca/image/organization/1002?m=63375926060773000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67400" y="318726"/>
            <a:ext cx="1579309" cy="779127"/>
          </a:xfrm>
          <a:prstGeom prst="rect">
            <a:avLst/>
          </a:prstGeom>
          <a:noFill/>
          <a:extLst>
            <a:ext uri="{909E8E84-426E-40DD-AFC4-6F175D3DCCD1}">
              <a14:hiddenFill xmlns:a14="http://schemas.microsoft.com/office/drawing/2010/main">
                <a:solidFill>
                  <a:srgbClr val="FFFFFF"/>
                </a:solidFill>
              </a14:hiddenFill>
            </a:ext>
          </a:extLst>
        </p:spPr>
      </p:pic>
      <p:pic>
        <p:nvPicPr>
          <p:cNvPr id="4125" name="Picture 29"/>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7022870" y="1493781"/>
            <a:ext cx="1793605" cy="623528"/>
          </a:xfrm>
          <a:prstGeom prst="rect">
            <a:avLst/>
          </a:prstGeom>
          <a:noFill/>
          <a:extLst>
            <a:ext uri="{909E8E84-426E-40DD-AFC4-6F175D3DCCD1}">
              <a14:hiddenFill xmlns:a14="http://schemas.microsoft.com/office/drawing/2010/main">
                <a:solidFill>
                  <a:srgbClr val="FFFFFF"/>
                </a:solidFill>
              </a14:hiddenFill>
            </a:ext>
          </a:extLst>
        </p:spPr>
      </p:pic>
      <p:pic>
        <p:nvPicPr>
          <p:cNvPr id="4126" name="Picture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62484" y="4280243"/>
            <a:ext cx="2424112" cy="44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28" name="Picture 32" descr="http://www.clicklaw.bc.ca/image/organization/1139?m=63535491361950000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25593" y="4920780"/>
            <a:ext cx="877458" cy="1104493"/>
          </a:xfrm>
          <a:prstGeom prst="rect">
            <a:avLst/>
          </a:prstGeom>
          <a:noFill/>
          <a:extLst>
            <a:ext uri="{909E8E84-426E-40DD-AFC4-6F175D3DCCD1}">
              <a14:hiddenFill xmlns:a14="http://schemas.microsoft.com/office/drawing/2010/main">
                <a:solidFill>
                  <a:srgbClr val="FFFFFF"/>
                </a:solidFill>
              </a14:hiddenFill>
            </a:ext>
          </a:extLst>
        </p:spPr>
      </p:pic>
      <p:pic>
        <p:nvPicPr>
          <p:cNvPr id="4131" name="Picture 3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19797" y="4902245"/>
            <a:ext cx="1099390" cy="90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33" name="Picture 37" descr="http://www.clicklaw.bc.ca/image/organization/1006?m=63520362479170000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29275" y="4480269"/>
            <a:ext cx="1234218" cy="1234218"/>
          </a:xfrm>
          <a:prstGeom prst="rect">
            <a:avLst/>
          </a:prstGeom>
          <a:noFill/>
          <a:extLst>
            <a:ext uri="{909E8E84-426E-40DD-AFC4-6F175D3DCCD1}">
              <a14:hiddenFill xmlns:a14="http://schemas.microsoft.com/office/drawing/2010/main">
                <a:solidFill>
                  <a:srgbClr val="FFFFFF"/>
                </a:solidFill>
              </a14:hiddenFill>
            </a:ext>
          </a:extLst>
        </p:spPr>
      </p:pic>
      <p:pic>
        <p:nvPicPr>
          <p:cNvPr id="4135" name="Picture 39" descr="http://www.clicklaw.bc.ca/image/organization/1022?m=63375396575047000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34534" y="4620814"/>
            <a:ext cx="873700" cy="953127"/>
          </a:xfrm>
          <a:prstGeom prst="rect">
            <a:avLst/>
          </a:prstGeom>
          <a:noFill/>
          <a:extLst>
            <a:ext uri="{909E8E84-426E-40DD-AFC4-6F175D3DCCD1}">
              <a14:hiddenFill xmlns:a14="http://schemas.microsoft.com/office/drawing/2010/main">
                <a:solidFill>
                  <a:srgbClr val="FFFFFF"/>
                </a:solidFill>
              </a14:hiddenFill>
            </a:ext>
          </a:extLst>
        </p:spPr>
      </p:pic>
      <p:pic>
        <p:nvPicPr>
          <p:cNvPr id="4137" name="Picture 41" descr="http://www.clicklaw.bc.ca/image/organization/1023?m=6337348493426700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76926" y="4187874"/>
            <a:ext cx="983104" cy="838916"/>
          </a:xfrm>
          <a:prstGeom prst="rect">
            <a:avLst/>
          </a:prstGeom>
          <a:noFill/>
          <a:extLst>
            <a:ext uri="{909E8E84-426E-40DD-AFC4-6F175D3DCCD1}">
              <a14:hiddenFill xmlns:a14="http://schemas.microsoft.com/office/drawing/2010/main">
                <a:solidFill>
                  <a:srgbClr val="FFFFFF"/>
                </a:solidFill>
              </a14:hiddenFill>
            </a:ext>
          </a:extLst>
        </p:spPr>
      </p:pic>
      <p:pic>
        <p:nvPicPr>
          <p:cNvPr id="4139" name="Picture 43" descr="LSLAP"/>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606885" y="5649067"/>
            <a:ext cx="873700" cy="953127"/>
          </a:xfrm>
          <a:prstGeom prst="rect">
            <a:avLst/>
          </a:prstGeom>
          <a:noFill/>
          <a:extLst>
            <a:ext uri="{909E8E84-426E-40DD-AFC4-6F175D3DCCD1}">
              <a14:hiddenFill xmlns:a14="http://schemas.microsoft.com/office/drawing/2010/main">
                <a:solidFill>
                  <a:srgbClr val="FFFFFF"/>
                </a:solidFill>
              </a14:hiddenFill>
            </a:ext>
          </a:extLst>
        </p:spPr>
      </p:pic>
      <p:pic>
        <p:nvPicPr>
          <p:cNvPr id="4141" name="Picture 45" descr="http://www.clicklaw.bc.ca/image/organization/1019?m=63376426365163000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112929" y="5843547"/>
            <a:ext cx="647101" cy="771379"/>
          </a:xfrm>
          <a:prstGeom prst="rect">
            <a:avLst/>
          </a:prstGeom>
          <a:noFill/>
          <a:extLst>
            <a:ext uri="{909E8E84-426E-40DD-AFC4-6F175D3DCCD1}">
              <a14:hiddenFill xmlns:a14="http://schemas.microsoft.com/office/drawing/2010/main">
                <a:solidFill>
                  <a:srgbClr val="FFFFFF"/>
                </a:solidFill>
              </a14:hiddenFill>
            </a:ext>
          </a:extLst>
        </p:spPr>
      </p:pic>
      <p:pic>
        <p:nvPicPr>
          <p:cNvPr id="4143" name="Picture 47" descr="http://www.clicklaw.bc.ca/image/organization/1014?m=63376422139507000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646384" y="5843547"/>
            <a:ext cx="1045014" cy="752411"/>
          </a:xfrm>
          <a:prstGeom prst="rect">
            <a:avLst/>
          </a:prstGeom>
          <a:noFill/>
          <a:extLst>
            <a:ext uri="{909E8E84-426E-40DD-AFC4-6F175D3DCCD1}">
              <a14:hiddenFill xmlns:a14="http://schemas.microsoft.com/office/drawing/2010/main">
                <a:solidFill>
                  <a:srgbClr val="FFFFFF"/>
                </a:solidFill>
              </a14:hiddenFill>
            </a:ext>
          </a:extLst>
        </p:spPr>
      </p:pic>
      <p:pic>
        <p:nvPicPr>
          <p:cNvPr id="4145" name="Picture 49" descr="http://www.clicklaw.bc.ca/image/organization/1011?m=63484956324433000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051225" y="6167332"/>
            <a:ext cx="1428750" cy="428626"/>
          </a:xfrm>
          <a:prstGeom prst="rect">
            <a:avLst/>
          </a:prstGeom>
          <a:noFill/>
          <a:extLst>
            <a:ext uri="{909E8E84-426E-40DD-AFC4-6F175D3DCCD1}">
              <a14:hiddenFill xmlns:a14="http://schemas.microsoft.com/office/drawing/2010/main">
                <a:solidFill>
                  <a:srgbClr val="FFFFFF"/>
                </a:solidFill>
              </a14:hiddenFill>
            </a:ext>
          </a:extLst>
        </p:spPr>
      </p:pic>
      <p:pic>
        <p:nvPicPr>
          <p:cNvPr id="4147" name="Picture 51" descr="http://www.clicklaw.bc.ca/image/organization/1176?m=63484777620297000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219797" y="3864501"/>
            <a:ext cx="1428750" cy="409575"/>
          </a:xfrm>
          <a:prstGeom prst="rect">
            <a:avLst/>
          </a:prstGeom>
          <a:noFill/>
          <a:extLst>
            <a:ext uri="{909E8E84-426E-40DD-AFC4-6F175D3DCCD1}">
              <a14:hiddenFill xmlns:a14="http://schemas.microsoft.com/office/drawing/2010/main">
                <a:solidFill>
                  <a:srgbClr val="FFFFFF"/>
                </a:solidFill>
              </a14:hiddenFill>
            </a:ext>
          </a:extLst>
        </p:spPr>
      </p:pic>
      <p:pic>
        <p:nvPicPr>
          <p:cNvPr id="4149" name="Picture 53" descr="http://www.clicklaw.bc.ca/image/organization/1007?m=63376695712163000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24429" y="5649067"/>
            <a:ext cx="956455" cy="752411"/>
          </a:xfrm>
          <a:prstGeom prst="rect">
            <a:avLst/>
          </a:prstGeom>
          <a:noFill/>
          <a:extLst>
            <a:ext uri="{909E8E84-426E-40DD-AFC4-6F175D3DCCD1}">
              <a14:hiddenFill xmlns:a14="http://schemas.microsoft.com/office/drawing/2010/main">
                <a:solidFill>
                  <a:srgbClr val="FFFFFF"/>
                </a:solidFill>
              </a14:hiddenFill>
            </a:ext>
          </a:extLst>
        </p:spPr>
      </p:pic>
      <p:pic>
        <p:nvPicPr>
          <p:cNvPr id="4151" name="Picture 55" descr="http://www.clicklaw.bc.ca/image/organization/1031?m=63561078077790000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036085" y="5111075"/>
            <a:ext cx="1428750" cy="36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273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86" y="90443"/>
            <a:ext cx="704705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3134" y="5943600"/>
            <a:ext cx="940395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rId4"/>
          </p:cNvPr>
          <p:cNvSpPr txBox="1"/>
          <p:nvPr/>
        </p:nvSpPr>
        <p:spPr>
          <a:xfrm>
            <a:off x="2189163" y="6016079"/>
            <a:ext cx="4737900" cy="769441"/>
          </a:xfrm>
          <a:prstGeom prst="rect">
            <a:avLst/>
          </a:prstGeom>
          <a:noFill/>
        </p:spPr>
        <p:txBody>
          <a:bodyPr wrap="none" rtlCol="0">
            <a:spAutoFit/>
          </a:bodyPr>
          <a:lstStyle/>
          <a:p>
            <a:r>
              <a:rPr lang="en-US" sz="4400" b="1" dirty="0" smtClean="0">
                <a:solidFill>
                  <a:schemeClr val="bg1"/>
                </a:solidFill>
                <a:latin typeface="+mj-lt"/>
              </a:rPr>
              <a:t>www.clicklaw.bc.ca</a:t>
            </a:r>
            <a:endParaRPr lang="en-US" sz="4400" b="1" dirty="0">
              <a:solidFill>
                <a:schemeClr val="bg1"/>
              </a:solidFill>
              <a:latin typeface="+mj-lt"/>
            </a:endParaRPr>
          </a:p>
        </p:txBody>
      </p:sp>
      <p:pic>
        <p:nvPicPr>
          <p:cNvPr id="2051" name="Picture 3" descr="K:\Digital Assets\Clicklaw\Content\Blog\Clicklaw Mobile Aug 2015\Shannon iPhone6\IMG_589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0564" y="1828800"/>
            <a:ext cx="2142054" cy="3810000"/>
          </a:xfrm>
          <a:prstGeom prst="rect">
            <a:avLst/>
          </a:prstGeom>
          <a:noFill/>
          <a:ln w="19050">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942374" y="1371600"/>
            <a:ext cx="2158434" cy="381000"/>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Mobile view</a:t>
            </a:r>
            <a:endParaRPr lang="en-US" b="1" dirty="0"/>
          </a:p>
        </p:txBody>
      </p:sp>
    </p:spTree>
    <p:extLst>
      <p:ext uri="{BB962C8B-B14F-4D97-AF65-F5344CB8AC3E}">
        <p14:creationId xmlns:p14="http://schemas.microsoft.com/office/powerpoint/2010/main" val="1804947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28600"/>
            <a:ext cx="923925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162800" y="4114800"/>
            <a:ext cx="2133600" cy="167163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5359400" y="3200400"/>
            <a:ext cx="1828800" cy="457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84800" y="3886200"/>
            <a:ext cx="1828800" cy="457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874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84224"/>
            <a:ext cx="9429750"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4743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940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13"/>
          <a:stretch/>
        </p:blipFill>
        <p:spPr bwMode="auto">
          <a:xfrm>
            <a:off x="0" y="0"/>
            <a:ext cx="9144000" cy="757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943600" y="3683000"/>
            <a:ext cx="2133600" cy="167163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5375" y="6051752"/>
            <a:ext cx="940395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hlinkClick r:id="rId4"/>
          </p:cNvPr>
          <p:cNvSpPr txBox="1"/>
          <p:nvPr/>
        </p:nvSpPr>
        <p:spPr>
          <a:xfrm>
            <a:off x="2314235" y="6124231"/>
            <a:ext cx="4515532" cy="769441"/>
          </a:xfrm>
          <a:prstGeom prst="rect">
            <a:avLst/>
          </a:prstGeom>
          <a:noFill/>
        </p:spPr>
        <p:txBody>
          <a:bodyPr wrap="none" rtlCol="0">
            <a:spAutoFit/>
          </a:bodyPr>
          <a:lstStyle/>
          <a:p>
            <a:pPr algn="ctr"/>
            <a:r>
              <a:rPr lang="en-US" sz="4400" b="1" dirty="0" smtClean="0">
                <a:solidFill>
                  <a:schemeClr val="bg1"/>
                </a:solidFill>
                <a:latin typeface="+mj-lt"/>
              </a:rPr>
              <a:t>blog.clicklaw.bc.ca</a:t>
            </a:r>
            <a:endParaRPr lang="en-US" sz="4400" b="1" dirty="0">
              <a:solidFill>
                <a:schemeClr val="bg1"/>
              </a:solidFill>
              <a:latin typeface="+mj-lt"/>
            </a:endParaRPr>
          </a:p>
        </p:txBody>
      </p:sp>
    </p:spTree>
    <p:extLst>
      <p:ext uri="{BB962C8B-B14F-4D97-AF65-F5344CB8AC3E}">
        <p14:creationId xmlns:p14="http://schemas.microsoft.com/office/powerpoint/2010/main" val="199956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p:cNvPr>
          <p:cNvSpPr txBox="1"/>
          <p:nvPr/>
        </p:nvSpPr>
        <p:spPr>
          <a:xfrm>
            <a:off x="2326935" y="6088559"/>
            <a:ext cx="4515532" cy="769441"/>
          </a:xfrm>
          <a:prstGeom prst="rect">
            <a:avLst/>
          </a:prstGeom>
          <a:noFill/>
        </p:spPr>
        <p:txBody>
          <a:bodyPr wrap="none" rtlCol="0">
            <a:spAutoFit/>
          </a:bodyPr>
          <a:lstStyle/>
          <a:p>
            <a:pPr algn="ctr"/>
            <a:r>
              <a:rPr lang="en-US" sz="4400" b="1" dirty="0" smtClean="0">
                <a:solidFill>
                  <a:schemeClr val="bg1"/>
                </a:solidFill>
                <a:latin typeface="+mj-lt"/>
              </a:rPr>
              <a:t>blog.clicklaw.bc.ca</a:t>
            </a:r>
            <a:endParaRPr lang="en-US" sz="4400" b="1" dirty="0">
              <a:solidFill>
                <a:schemeClr val="bg1"/>
              </a:solidFill>
              <a:latin typeface="+mj-lt"/>
            </a:endParaRPr>
          </a:p>
        </p:txBody>
      </p:sp>
      <p:pic>
        <p:nvPicPr>
          <p:cNvPr id="4098" name="Picture 2" descr="D:\Users\audrey.jun.BCCLS\AppData\Local\Microsoft\Windows\Temporary Internet Files\Content.Outlook\M4I9OENV\IMG_8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 y="990600"/>
            <a:ext cx="2270577" cy="403860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4099" name="Picture 3" descr="D:\Users\audrey.jun.BCCLS\AppData\Local\Microsoft\Windows\Temporary Internet Files\Content.Outlook\M4I9OENV\IMG_81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199" y="990600"/>
            <a:ext cx="2270577" cy="403860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4100" name="Picture 4" descr="D:\Users\audrey.jun.BCCLS\AppData\Local\Microsoft\Windows\Temporary Internet Files\Content.Outlook\M4I9OENV\IMG_817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199" y="990600"/>
            <a:ext cx="2270577" cy="403860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a:off x="2489200" y="1371600"/>
            <a:ext cx="609600"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279901" y="4089400"/>
            <a:ext cx="609600"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620000" y="4038600"/>
            <a:ext cx="609600"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5375" y="6051752"/>
            <a:ext cx="940395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3"/>
          </p:cNvPr>
          <p:cNvSpPr txBox="1"/>
          <p:nvPr/>
        </p:nvSpPr>
        <p:spPr>
          <a:xfrm>
            <a:off x="2314235" y="6124231"/>
            <a:ext cx="4515532" cy="769441"/>
          </a:xfrm>
          <a:prstGeom prst="rect">
            <a:avLst/>
          </a:prstGeom>
          <a:noFill/>
        </p:spPr>
        <p:txBody>
          <a:bodyPr wrap="none" rtlCol="0">
            <a:spAutoFit/>
          </a:bodyPr>
          <a:lstStyle/>
          <a:p>
            <a:pPr algn="ctr"/>
            <a:r>
              <a:rPr lang="en-US" sz="4400" b="1" dirty="0" smtClean="0">
                <a:solidFill>
                  <a:schemeClr val="bg1"/>
                </a:solidFill>
                <a:latin typeface="+mj-lt"/>
              </a:rPr>
              <a:t>blog.clicklaw.bc.ca</a:t>
            </a:r>
            <a:endParaRPr lang="en-US" sz="4400" b="1" dirty="0">
              <a:solidFill>
                <a:schemeClr val="bg1"/>
              </a:solidFill>
              <a:latin typeface="+mj-lt"/>
            </a:endParaRPr>
          </a:p>
        </p:txBody>
      </p:sp>
    </p:spTree>
    <p:extLst>
      <p:ext uri="{BB962C8B-B14F-4D97-AF65-F5344CB8AC3E}">
        <p14:creationId xmlns:p14="http://schemas.microsoft.com/office/powerpoint/2010/main" val="3814928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721" y="5971833"/>
            <a:ext cx="940395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rId3"/>
          </p:cNvPr>
          <p:cNvSpPr txBox="1"/>
          <p:nvPr/>
        </p:nvSpPr>
        <p:spPr>
          <a:xfrm>
            <a:off x="2209800" y="6044312"/>
            <a:ext cx="4470646" cy="769441"/>
          </a:xfrm>
          <a:prstGeom prst="rect">
            <a:avLst/>
          </a:prstGeom>
          <a:noFill/>
        </p:spPr>
        <p:txBody>
          <a:bodyPr wrap="none" rtlCol="0">
            <a:spAutoFit/>
          </a:bodyPr>
          <a:lstStyle/>
          <a:p>
            <a:pPr algn="ctr"/>
            <a:r>
              <a:rPr lang="en-US" sz="4400" b="1" dirty="0" smtClean="0">
                <a:solidFill>
                  <a:schemeClr val="bg1"/>
                </a:solidFill>
                <a:latin typeface="+mj-lt"/>
              </a:rPr>
              <a:t>wiki.clicklaw.bc.ca</a:t>
            </a:r>
            <a:endParaRPr lang="en-US" sz="4400" b="1" dirty="0">
              <a:solidFill>
                <a:schemeClr val="bg1"/>
              </a:solidFill>
              <a:latin typeface="+mj-lt"/>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7707"/>
            <a:ext cx="5715000" cy="76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48" y="1024283"/>
            <a:ext cx="702244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5659" y="5139083"/>
            <a:ext cx="1474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K:\Digital Assets\Clicklaw\Content\Blog\wikimobile\nexus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7581" y="1828800"/>
            <a:ext cx="2057400" cy="365760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942374" y="1371600"/>
            <a:ext cx="2158434" cy="381000"/>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Mobile view</a:t>
            </a:r>
            <a:endParaRPr lang="en-US" b="1" dirty="0"/>
          </a:p>
        </p:txBody>
      </p:sp>
    </p:spTree>
    <p:extLst>
      <p:ext uri="{BB962C8B-B14F-4D97-AF65-F5344CB8AC3E}">
        <p14:creationId xmlns:p14="http://schemas.microsoft.com/office/powerpoint/2010/main" val="85035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1+#ppt_w/2"/>
                                          </p:val>
                                        </p:tav>
                                        <p:tav tm="100000">
                                          <p:val>
                                            <p:strVal val="#ppt_x"/>
                                          </p:val>
                                        </p:tav>
                                      </p:tavLst>
                                    </p:anim>
                                    <p:anim calcmode="lin" valueType="num">
                                      <p:cBhvr additive="base">
                                        <p:cTn id="12"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1794</TotalTime>
  <Words>661</Words>
  <Application>Microsoft Office PowerPoint</Application>
  <PresentationFormat>On-screen Show (4:3)</PresentationFormat>
  <Paragraphs>57</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Origin</vt:lpstr>
      <vt:lpstr>PowerPoint Presentation</vt:lpstr>
      <vt:lpstr>Courthouse Libraries BC provides 4 Programs that help the public: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Audrey Jun</dc:creator>
  <cp:lastModifiedBy>Rebecca Slaven</cp:lastModifiedBy>
  <cp:revision>67</cp:revision>
  <cp:lastPrinted>2016-06-27T16:41:55Z</cp:lastPrinted>
  <dcterms:created xsi:type="dcterms:W3CDTF">2015-03-23T16:32:04Z</dcterms:created>
  <dcterms:modified xsi:type="dcterms:W3CDTF">2016-12-13T00:21:18Z</dcterms:modified>
</cp:coreProperties>
</file>