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47" r:id="rId1"/>
    <p:sldMasterId id="2147483959" r:id="rId2"/>
    <p:sldMasterId id="2147483971" r:id="rId3"/>
  </p:sldMasterIdLst>
  <p:notesMasterIdLst>
    <p:notesMasterId r:id="rId13"/>
  </p:notesMasterIdLst>
  <p:handoutMasterIdLst>
    <p:handoutMasterId r:id="rId14"/>
  </p:handoutMasterIdLst>
  <p:sldIdLst>
    <p:sldId id="589" r:id="rId4"/>
    <p:sldId id="590" r:id="rId5"/>
    <p:sldId id="592" r:id="rId6"/>
    <p:sldId id="591" r:id="rId7"/>
    <p:sldId id="596" r:id="rId8"/>
    <p:sldId id="599" r:id="rId9"/>
    <p:sldId id="600" r:id="rId10"/>
    <p:sldId id="594" r:id="rId11"/>
    <p:sldId id="59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S IT" initials="PI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BA"/>
    <a:srgbClr val="FFFFFF"/>
    <a:srgbClr val="0064A4"/>
    <a:srgbClr val="0065C0"/>
    <a:srgbClr val="3B1E20"/>
    <a:srgbClr val="3C3C3B"/>
    <a:srgbClr val="5F3F3C"/>
    <a:srgbClr val="48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0629" autoAdjust="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E4A9EE-C93E-4094-8234-4D7A60B5EA1C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133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1F0D59-4A1B-4418-A052-E9738F92E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33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E99AF8-1F2C-4942-A72A-4331A1048FFC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894EDD-5A46-4E5E-A250-ED7BACA7C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19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9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1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1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="1" dirty="0" smtClean="0"/>
              <a:t>New and Coming soon </a:t>
            </a:r>
            <a:r>
              <a:rPr lang="en-US" dirty="0" smtClean="0"/>
              <a:t>to</a:t>
            </a:r>
            <a:r>
              <a:rPr lang="en-US" baseline="0" dirty="0" smtClean="0"/>
              <a:t> the Wikibooks – all of the </a:t>
            </a:r>
            <a:r>
              <a:rPr lang="en-US" b="1" baseline="0" dirty="0" smtClean="0"/>
              <a:t>UBC LSLAP Manuals </a:t>
            </a:r>
            <a:r>
              <a:rPr lang="en-US" baseline="0" dirty="0" smtClean="0"/>
              <a:t>are being ported over to the </a:t>
            </a:r>
            <a:r>
              <a:rPr lang="en-US" baseline="0" dirty="0" err="1" smtClean="0"/>
              <a:t>wikibooks</a:t>
            </a:r>
            <a:r>
              <a:rPr lang="en-US" baseline="0" dirty="0" smtClean="0"/>
              <a:t> – having only been previously available in PDF format, they will be more easily readable and searchable on the </a:t>
            </a:r>
            <a:r>
              <a:rPr lang="en-US" baseline="0" dirty="0" err="1" smtClean="0"/>
              <a:t>wikibooks</a:t>
            </a:r>
            <a:r>
              <a:rPr lang="en-US" baseline="0" dirty="0" smtClean="0"/>
              <a:t>. Includes 22 chapters on all different areas of law, including family law, victims, worker’s compensation, creditors and debtors, mental health law, and more.</a:t>
            </a:r>
            <a:br>
              <a:rPr lang="en-US" baseline="0" dirty="0" smtClean="0"/>
            </a:br>
            <a:r>
              <a:rPr lang="en-US" baseline="0" dirty="0" smtClean="0"/>
              <a:t>-Also coming soon are some </a:t>
            </a:r>
            <a:r>
              <a:rPr lang="en-US" b="1" baseline="0" dirty="0" smtClean="0"/>
              <a:t>Societies Act Transition FAQs</a:t>
            </a:r>
            <a:r>
              <a:rPr lang="en-US" baseline="0" dirty="0" smtClean="0"/>
              <a:t>. Starting November 28 of this year, over 27,000 non-profit societies in BC must transition to the new Societies Act in the next two years. The Law for Non Profits organization has prepared a set of handy FAQs to help no profits understand the requirements.</a:t>
            </a:r>
            <a:br>
              <a:rPr lang="en-US" baseline="0" dirty="0" smtClean="0"/>
            </a:br>
            <a:r>
              <a:rPr lang="en-US" baseline="0" dirty="0" smtClean="0"/>
              <a:t>-How to hear about when these new titles launch? Subscribe to the Clicklaw blog!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1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9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7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3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1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2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7334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5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7989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107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44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43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590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25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98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77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80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02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1628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92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7565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9393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29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0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31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040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66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81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5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8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2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2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1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9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3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303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internal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047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internal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84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clicklaw.bc.ca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cklaw.bc.c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cklaw.bc.c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cklaw.bc.ca/" TargetMode="External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://www.clicklaw.bc.ca/" TargetMode="Externa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://www.clicklaw.bc.ca/" TargetMode="Externa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cklaw.bc.c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clicklaw.bc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mailto:editor@clicklaw.bc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37" y="4953000"/>
            <a:ext cx="3200400" cy="1266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5450" y="2829682"/>
            <a:ext cx="9403950" cy="13139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0377" y="3071176"/>
            <a:ext cx="3472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prstClr val="white"/>
                </a:solidFill>
                <a:latin typeface="Calibri"/>
              </a:rPr>
              <a:t>An Overview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25" y="981269"/>
            <a:ext cx="532842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7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2209800" y="6044312"/>
            <a:ext cx="447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wiki.clicklaw.bc.ca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707"/>
            <a:ext cx="5715000" cy="76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219200"/>
            <a:ext cx="8077200" cy="4388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prstClr val="black"/>
              </a:solidFill>
              <a:latin typeface="Calibri"/>
            </a:endParaRPr>
          </a:p>
          <a:p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endParaRPr lang="en-US" sz="1400" dirty="0" smtClean="0">
              <a:solidFill>
                <a:prstClr val="black"/>
              </a:solidFill>
              <a:latin typeface="Calibri"/>
            </a:endParaRPr>
          </a:p>
          <a:p>
            <a:endParaRPr lang="en-US" sz="1400" dirty="0" smtClean="0">
              <a:solidFill>
                <a:prstClr val="black"/>
              </a:solidFill>
              <a:latin typeface="Calibri"/>
            </a:endParaRPr>
          </a:p>
          <a:p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Operated by Courthouse Libraries BC in partnership with organizations such as: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>
              <a:spcAft>
                <a:spcPts val="50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>
              <a:spcAft>
                <a:spcPts val="50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Content can only be updated by pre-approved lawyers and PLEI organizations that volunteer as editors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Users can view online or download and print a page, a whole title, or a custom selection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Over 20 titles and counting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with approximately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500,000 users annually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British Columbia focused legal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content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2" descr="File:Peopleslawschool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79" y="2673707"/>
            <a:ext cx="772485" cy="9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BA.BC.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96042"/>
            <a:ext cx="1754416" cy="54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13" y="2819687"/>
            <a:ext cx="1704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15" y="2796042"/>
            <a:ext cx="2387705" cy="65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7977" y="990600"/>
            <a:ext cx="8229600" cy="914400"/>
          </a:xfrm>
          <a:prstGeom prst="rect">
            <a:avLst/>
          </a:prstGeom>
        </p:spPr>
        <p:txBody>
          <a:bodyPr vert="horz" anchor="b" anchorCtr="0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464653"/>
                </a:solidFill>
              </a:rPr>
              <a:t>Collaboratively developed, plain language legal publications that are published online in a familiar Wiki format.</a:t>
            </a:r>
            <a:endParaRPr lang="en-US" b="1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2209800" y="6044312"/>
            <a:ext cx="447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wiki.clicklaw.bc.ca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2" y="1676400"/>
            <a:ext cx="3244915" cy="40068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45123" y="1981199"/>
            <a:ext cx="42587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 growing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community of participating PLEI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organizations and legal professionals contribute content and help keep it accurate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While Courthouse Libraries BC manages the platform and helps recruit volunteer contributors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77096" y="5334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464653"/>
                </a:solidFill>
              </a:rPr>
              <a:t>How does it work?</a:t>
            </a:r>
            <a:endParaRPr lang="en-US" b="1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209800" y="6194534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727CA3"/>
              </a:buClr>
            </a:pPr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13" name="Picture 2" descr="http://wiki.clicklaw.bc.ca/images/2/29/Jpboyd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91" y="1676400"/>
            <a:ext cx="3132045" cy="40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19200" y="1981200"/>
            <a:ext cx="4343400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1,000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+ pages of self-help material written by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 former Vancouver family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lawyer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30+ lawyers and judges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contribute updates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Approximately 25,000 monthly users in 2016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rint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version published and distributed to public libraries in BC (&amp; available via print-on-demand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533400"/>
            <a:ext cx="8378096" cy="914400"/>
          </a:xfrm>
          <a:prstGeom prst="rect">
            <a:avLst/>
          </a:prstGeom>
        </p:spPr>
        <p:txBody>
          <a:bodyPr vert="horz" anchor="b" anchorCtr="0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464653"/>
                </a:solidFill>
              </a:rPr>
              <a:t>Example </a:t>
            </a:r>
            <a:r>
              <a:rPr lang="en-US" b="1" dirty="0" err="1" smtClean="0">
                <a:solidFill>
                  <a:srgbClr val="464653"/>
                </a:solidFill>
              </a:rPr>
              <a:t>Clicklaw</a:t>
            </a:r>
            <a:r>
              <a:rPr lang="en-US" b="1" dirty="0" smtClean="0">
                <a:solidFill>
                  <a:srgbClr val="464653"/>
                </a:solidFill>
              </a:rPr>
              <a:t> </a:t>
            </a:r>
            <a:r>
              <a:rPr lang="en-US" b="1" dirty="0" err="1" smtClean="0">
                <a:solidFill>
                  <a:srgbClr val="464653"/>
                </a:solidFill>
              </a:rPr>
              <a:t>Wikibook</a:t>
            </a:r>
            <a:r>
              <a:rPr lang="en-US" b="1" dirty="0" smtClean="0">
                <a:solidFill>
                  <a:srgbClr val="464653"/>
                </a:solidFill>
              </a:rPr>
              <a:t>: JP Boyd on Family Law</a:t>
            </a:r>
            <a:endParaRPr lang="en-US" b="1" dirty="0">
              <a:solidFill>
                <a:srgbClr val="464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>
            <a:hlinkClick r:id="rId3"/>
          </p:cNvPr>
          <p:cNvSpPr txBox="1"/>
          <p:nvPr/>
        </p:nvSpPr>
        <p:spPr>
          <a:xfrm>
            <a:off x="2209800" y="6044312"/>
            <a:ext cx="447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wiki.clicklaw.bc.ca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10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267" y="1447800"/>
            <a:ext cx="48208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464653"/>
                </a:solidFill>
                <a:latin typeface="+mn-lt"/>
              </a:rPr>
              <a:t>1. As a handy referral for non-clients</a:t>
            </a:r>
            <a:endParaRPr lang="en-US" b="1" dirty="0" smtClean="0">
              <a:solidFill>
                <a:prstClr val="black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7667" y="2133600"/>
            <a:ext cx="3657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Many visitors to </a:t>
            </a:r>
            <a:r>
              <a:rPr lang="en-US" sz="1800" i="1" dirty="0" smtClean="0">
                <a:solidFill>
                  <a:prstClr val="black"/>
                </a:solidFill>
                <a:latin typeface="Calibri"/>
              </a:rPr>
              <a:t>Clicklaw Wikibooks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are referred there by legal professionals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For self represented parties adverse in interest: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prstClr val="black"/>
                </a:solidFill>
                <a:latin typeface="Calibri"/>
              </a:rPr>
              <a:t>Clicklaw Wikibooks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is a helpful, neutral source with plain language info</a:t>
            </a:r>
            <a:endParaRPr lang="en-US" sz="18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6867" y="2133600"/>
            <a:ext cx="36576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Even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where there’s no ethical conflict: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Clients sometimes ask questions outside your area of practice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Not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all inquiries are economical or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appropriate for full retainer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Know where to send people for help!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723" y="5073634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A related website </a:t>
            </a:r>
            <a:r>
              <a:rPr lang="en-US" sz="1400" b="1" dirty="0" smtClean="0">
                <a:solidFill>
                  <a:srgbClr val="FF0000"/>
                </a:solidFill>
                <a:latin typeface="Calibri"/>
              </a:rPr>
              <a:t>www.clicklaw.bc.ca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is also a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good place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to refer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the public…</a:t>
            </a:r>
            <a:endParaRPr lang="en-US" sz="14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67" y="4649214"/>
            <a:ext cx="3425095" cy="137206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800000">
            <a:off x="4566807" y="5319556"/>
            <a:ext cx="356292" cy="176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>
            <a:hlinkClick r:id="rId3"/>
          </p:cNvPr>
          <p:cNvSpPr txBox="1"/>
          <p:nvPr/>
        </p:nvSpPr>
        <p:spPr>
          <a:xfrm>
            <a:off x="2209800" y="6044312"/>
            <a:ext cx="447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wiki.clicklaw.bc.ca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533400"/>
            <a:ext cx="8378096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464653"/>
                </a:solidFill>
              </a:rPr>
              <a:t>Three good reasons to use </a:t>
            </a:r>
            <a:r>
              <a:rPr lang="en-US" b="1" dirty="0" err="1" smtClean="0">
                <a:solidFill>
                  <a:srgbClr val="464653"/>
                </a:solidFill>
              </a:rPr>
              <a:t>Clicklaw</a:t>
            </a:r>
            <a:r>
              <a:rPr lang="en-US" b="1" dirty="0" smtClean="0">
                <a:solidFill>
                  <a:srgbClr val="464653"/>
                </a:solidFill>
              </a:rPr>
              <a:t> </a:t>
            </a:r>
            <a:r>
              <a:rPr lang="en-US" b="1" dirty="0" err="1" smtClean="0">
                <a:solidFill>
                  <a:srgbClr val="464653"/>
                </a:solidFill>
              </a:rPr>
              <a:t>Wikibooks</a:t>
            </a:r>
            <a:endParaRPr lang="en-US" b="1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267" y="1447800"/>
            <a:ext cx="4032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464653"/>
                </a:solidFill>
                <a:latin typeface="+mn-lt"/>
              </a:rPr>
              <a:t>2. To help prepare your clients</a:t>
            </a:r>
            <a:endParaRPr lang="en-US" b="1" dirty="0" smtClean="0">
              <a:solidFill>
                <a:prstClr val="black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>
            <a:hlinkClick r:id="rId2"/>
          </p:cNvPr>
          <p:cNvSpPr txBox="1"/>
          <p:nvPr/>
        </p:nvSpPr>
        <p:spPr>
          <a:xfrm>
            <a:off x="2209800" y="6044312"/>
            <a:ext cx="447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wiki.clicklaw.bc.ca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533400"/>
            <a:ext cx="8378096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464653"/>
                </a:solidFill>
              </a:rPr>
              <a:t>Three good reasons to use </a:t>
            </a:r>
            <a:r>
              <a:rPr lang="en-US" b="1" dirty="0" err="1" smtClean="0">
                <a:solidFill>
                  <a:srgbClr val="464653"/>
                </a:solidFill>
              </a:rPr>
              <a:t>Clicklaw</a:t>
            </a:r>
            <a:r>
              <a:rPr lang="en-US" b="1" dirty="0" smtClean="0">
                <a:solidFill>
                  <a:srgbClr val="464653"/>
                </a:solidFill>
              </a:rPr>
              <a:t> </a:t>
            </a:r>
            <a:r>
              <a:rPr lang="en-US" b="1" dirty="0" err="1" smtClean="0">
                <a:solidFill>
                  <a:srgbClr val="464653"/>
                </a:solidFill>
              </a:rPr>
              <a:t>Wikibooks</a:t>
            </a:r>
            <a:endParaRPr lang="en-US" b="1" dirty="0">
              <a:solidFill>
                <a:srgbClr val="46465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2285999"/>
            <a:ext cx="433493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Use </a:t>
            </a:r>
            <a:r>
              <a:rPr lang="en-US" sz="1800" i="1" dirty="0" err="1">
                <a:solidFill>
                  <a:prstClr val="black"/>
                </a:solidFill>
                <a:latin typeface="Calibri"/>
              </a:rPr>
              <a:t>Clicklaw</a:t>
            </a:r>
            <a:r>
              <a:rPr lang="en-US" sz="18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Calibri"/>
              </a:rPr>
              <a:t>Wikibooks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to “translate” rules and procedures into accessible plain language, while still maintaining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accuracy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Bigger picture content may help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set realistic expectations for the client’s situation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Easily print or email a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Wikibook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page or section for your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client</a:t>
            </a:r>
            <a:endParaRPr lang="en-US" sz="18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08995"/>
            <a:ext cx="2333951" cy="1962424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0800000">
            <a:off x="5325533" y="3605482"/>
            <a:ext cx="356292" cy="176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267" y="1447800"/>
            <a:ext cx="63189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464653"/>
                </a:solidFill>
                <a:latin typeface="+mn-lt"/>
              </a:rPr>
              <a:t>3. As an entry point into unfamiliar areas of law </a:t>
            </a:r>
            <a:endParaRPr lang="en-US" b="1" dirty="0" smtClean="0">
              <a:solidFill>
                <a:prstClr val="black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>
            <a:hlinkClick r:id="rId2"/>
          </p:cNvPr>
          <p:cNvSpPr txBox="1"/>
          <p:nvPr/>
        </p:nvSpPr>
        <p:spPr>
          <a:xfrm>
            <a:off x="2209800" y="6044312"/>
            <a:ext cx="447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wiki.clicklaw.bc.ca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533400"/>
            <a:ext cx="8378096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464653"/>
                </a:solidFill>
              </a:rPr>
              <a:t>Three good reasons to use </a:t>
            </a:r>
            <a:r>
              <a:rPr lang="en-US" b="1" dirty="0" err="1" smtClean="0">
                <a:solidFill>
                  <a:srgbClr val="464653"/>
                </a:solidFill>
              </a:rPr>
              <a:t>Clicklaw</a:t>
            </a:r>
            <a:r>
              <a:rPr lang="en-US" b="1" dirty="0" smtClean="0">
                <a:solidFill>
                  <a:srgbClr val="464653"/>
                </a:solidFill>
              </a:rPr>
              <a:t> </a:t>
            </a:r>
            <a:r>
              <a:rPr lang="en-US" b="1" dirty="0" err="1" smtClean="0">
                <a:solidFill>
                  <a:srgbClr val="464653"/>
                </a:solidFill>
              </a:rPr>
              <a:t>Wikibooks</a:t>
            </a:r>
            <a:endParaRPr lang="en-US" b="1" dirty="0">
              <a:solidFill>
                <a:srgbClr val="464653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018414"/>
            <a:ext cx="3076981" cy="37995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79433" y="1981200"/>
            <a:ext cx="4258733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 err="1" smtClean="0">
                <a:solidFill>
                  <a:prstClr val="black"/>
                </a:solidFill>
                <a:latin typeface="Calibri"/>
              </a:rPr>
              <a:t>Clicklaw</a:t>
            </a: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i="1" dirty="0" err="1" smtClean="0">
                <a:solidFill>
                  <a:prstClr val="black"/>
                </a:solidFill>
                <a:latin typeface="Calibri"/>
              </a:rPr>
              <a:t>Wikibooks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provide well-organized overviews leading to citations, relevant legislation, and reliable secondary sources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Topics covering: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Family law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Consumer law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Criminal law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Tenancy law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Wills and estates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Elder abuse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Employment law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Law for immigrants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Clearly listed dates of last legal review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i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7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2745782" y="6044312"/>
            <a:ext cx="3398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Coming soon!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707"/>
            <a:ext cx="5715000" cy="76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44" y="1244600"/>
            <a:ext cx="25812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44612"/>
            <a:ext cx="25527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5450" y="2038814"/>
            <a:ext cx="9403950" cy="7805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383" y="2091019"/>
            <a:ext cx="8389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white"/>
                </a:solidFill>
                <a:latin typeface="Calibri"/>
              </a:rPr>
              <a:t>Contact </a:t>
            </a:r>
            <a:r>
              <a:rPr lang="en-US" sz="3600" b="1" dirty="0" err="1" smtClean="0">
                <a:solidFill>
                  <a:prstClr val="white"/>
                </a:solidFill>
                <a:latin typeface="Calibri"/>
              </a:rPr>
              <a:t>Clicklaw</a:t>
            </a:r>
            <a:r>
              <a:rPr lang="en-US" sz="3600" b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Calibri"/>
              </a:rPr>
              <a:t>Wikibooks</a:t>
            </a:r>
            <a:r>
              <a:rPr lang="en-US" sz="3600" b="1" dirty="0" smtClean="0">
                <a:solidFill>
                  <a:prstClr val="white"/>
                </a:solidFill>
                <a:latin typeface="Calibri"/>
              </a:rPr>
              <a:t> with questions</a:t>
            </a:r>
            <a:endParaRPr lang="en-US" sz="3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6066" y="3698497"/>
            <a:ext cx="34524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charset="-128"/>
                <a:hlinkClick r:id="rId3"/>
              </a:rPr>
              <a:t>http://wiki.clicklaw.bc.ca</a:t>
            </a:r>
            <a:endParaRPr lang="en-US" sz="2000" dirty="0" smtClean="0">
              <a:solidFill>
                <a:prstClr val="black"/>
              </a:solidFill>
              <a:latin typeface="Calibri"/>
              <a:ea typeface="ＭＳ Ｐゴシック" charset="-128"/>
            </a:endParaRPr>
          </a:p>
          <a:p>
            <a:pPr algn="ctr" eaLnBrk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ＭＳ Ｐゴシック" charset="-128"/>
            </a:endParaRPr>
          </a:p>
          <a:p>
            <a:pPr algn="ctr" eaLnBrk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charset="-128"/>
                <a:hlinkClick r:id="rId4"/>
              </a:rPr>
              <a:t>editor@clicklaw.bc.ca</a:t>
            </a:r>
            <a:endParaRPr lang="en-US" sz="2000" dirty="0" smtClean="0">
              <a:solidFill>
                <a:prstClr val="black"/>
              </a:solidFill>
              <a:latin typeface="Calibri"/>
              <a:ea typeface="ＭＳ Ｐゴシック" charset="-128"/>
            </a:endParaRPr>
          </a:p>
          <a:p>
            <a:pPr algn="ctr" eaLnBrk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prstClr val="black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25" y="843786"/>
            <a:ext cx="5715000" cy="76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0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3891</TotalTime>
  <Words>474</Words>
  <Application>Microsoft Office PowerPoint</Application>
  <PresentationFormat>On-screen Show (4:3)</PresentationFormat>
  <Paragraphs>69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1_Origin</vt:lpstr>
      <vt:lpstr>2_Origin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Jordan Milev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>Jordan Milev User</dc:creator>
  <cp:lastModifiedBy>Rebecca Slaven</cp:lastModifiedBy>
  <cp:revision>313</cp:revision>
  <dcterms:created xsi:type="dcterms:W3CDTF">2012-01-26T04:12:06Z</dcterms:created>
  <dcterms:modified xsi:type="dcterms:W3CDTF">2016-11-29T00:03:55Z</dcterms:modified>
</cp:coreProperties>
</file>